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8"/>
  </p:notesMasterIdLst>
  <p:handoutMasterIdLst>
    <p:handoutMasterId r:id="rId29"/>
  </p:handoutMasterIdLst>
  <p:sldIdLst>
    <p:sldId id="291" r:id="rId2"/>
    <p:sldId id="677" r:id="rId3"/>
    <p:sldId id="729" r:id="rId4"/>
    <p:sldId id="735" r:id="rId5"/>
    <p:sldId id="737" r:id="rId6"/>
    <p:sldId id="738" r:id="rId7"/>
    <p:sldId id="739" r:id="rId8"/>
    <p:sldId id="740" r:id="rId9"/>
    <p:sldId id="741" r:id="rId10"/>
    <p:sldId id="742" r:id="rId11"/>
    <p:sldId id="743" r:id="rId12"/>
    <p:sldId id="744" r:id="rId13"/>
    <p:sldId id="745" r:id="rId14"/>
    <p:sldId id="747" r:id="rId15"/>
    <p:sldId id="746" r:id="rId16"/>
    <p:sldId id="749" r:id="rId17"/>
    <p:sldId id="750" r:id="rId18"/>
    <p:sldId id="753" r:id="rId19"/>
    <p:sldId id="754" r:id="rId20"/>
    <p:sldId id="755" r:id="rId21"/>
    <p:sldId id="756" r:id="rId22"/>
    <p:sldId id="757" r:id="rId23"/>
    <p:sldId id="758" r:id="rId24"/>
    <p:sldId id="759" r:id="rId25"/>
    <p:sldId id="760" r:id="rId26"/>
    <p:sldId id="761"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70A"/>
    <a:srgbClr val="DC0000"/>
    <a:srgbClr val="002060"/>
    <a:srgbClr val="A02337"/>
    <a:srgbClr val="A5002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0" autoAdjust="0"/>
    <p:restoredTop sz="96419" autoAdjust="0"/>
  </p:normalViewPr>
  <p:slideViewPr>
    <p:cSldViewPr snapToGrid="0">
      <p:cViewPr varScale="1">
        <p:scale>
          <a:sx n="171" d="100"/>
          <a:sy n="171" d="100"/>
        </p:scale>
        <p:origin x="232" y="168"/>
      </p:cViewPr>
      <p:guideLst>
        <p:guide orient="horz" pos="2160"/>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1" d="100"/>
          <a:sy n="101" d="100"/>
        </p:scale>
        <p:origin x="-35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EC228C-D218-495D-A886-42F7DDB9C1A7}" type="datetimeFigureOut">
              <a:rPr lang="en-US" smtClean="0"/>
              <a:t>4/10/25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0BF8D-4A40-4C2C-BEC7-DBCA88EC766F}" type="slidenum">
              <a:rPr lang="en-US" smtClean="0"/>
              <a:t>‹#›</a:t>
            </a:fld>
            <a:endParaRPr lang="en-US"/>
          </a:p>
        </p:txBody>
      </p:sp>
    </p:spTree>
    <p:extLst>
      <p:ext uri="{BB962C8B-B14F-4D97-AF65-F5344CB8AC3E}">
        <p14:creationId xmlns:p14="http://schemas.microsoft.com/office/powerpoint/2010/main" val="3291158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2D1E2F-BBAD-924A-9415-F9ADD5387FA4}" type="datetimeFigureOut">
              <a:rPr lang="en-US" smtClean="0"/>
              <a:t>4/10/25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CF019-A9A4-F541-B5AA-44003FB8F095}" type="slidenum">
              <a:rPr lang="en-US" smtClean="0"/>
              <a:t>‹#›</a:t>
            </a:fld>
            <a:endParaRPr lang="en-US"/>
          </a:p>
        </p:txBody>
      </p:sp>
    </p:spTree>
    <p:extLst>
      <p:ext uri="{BB962C8B-B14F-4D97-AF65-F5344CB8AC3E}">
        <p14:creationId xmlns:p14="http://schemas.microsoft.com/office/powerpoint/2010/main" val="3649320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1734" y="1373115"/>
            <a:ext cx="8349300" cy="876471"/>
          </a:xfrm>
        </p:spPr>
        <p:txBody>
          <a:bodyPr anchor="b">
            <a:normAutofit/>
          </a:bodyPr>
          <a:lstStyle>
            <a:lvl1pPr algn="ctr">
              <a:defRPr sz="3600">
                <a:solidFill>
                  <a:schemeClr val="tx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316485" y="2832504"/>
            <a:ext cx="8354549" cy="951446"/>
          </a:xfrm>
          <a:prstGeom prst="rect">
            <a:avLst/>
          </a:prstGeom>
        </p:spPr>
        <p:txBody>
          <a:bodyPr>
            <a:normAutofit/>
          </a:bodyPr>
          <a:lstStyle>
            <a:lvl1pPr marL="0" indent="0" algn="ctr">
              <a:buNone/>
              <a:defRPr sz="2000">
                <a:solidFill>
                  <a:schemeClr val="tx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2" name="Picture 11">
            <a:extLst>
              <a:ext uri="{FF2B5EF4-FFF2-40B4-BE49-F238E27FC236}">
                <a16:creationId xmlns:a16="http://schemas.microsoft.com/office/drawing/2014/main" id="{E4AFD833-CC88-734B-89F2-B939F25A1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965" y="197148"/>
            <a:ext cx="1970712" cy="377582"/>
          </a:xfrm>
          <a:prstGeom prst="rect">
            <a:avLst/>
          </a:prstGeom>
        </p:spPr>
      </p:pic>
      <p:pic>
        <p:nvPicPr>
          <p:cNvPr id="17" name="Picture 16">
            <a:extLst>
              <a:ext uri="{FF2B5EF4-FFF2-40B4-BE49-F238E27FC236}">
                <a16:creationId xmlns:a16="http://schemas.microsoft.com/office/drawing/2014/main" id="{E83B1543-EBB5-1E4B-91BD-EE4EA37978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56574" y="4791215"/>
            <a:ext cx="1548805" cy="202018"/>
          </a:xfrm>
          <a:prstGeom prst="rect">
            <a:avLst/>
          </a:prstGeom>
        </p:spPr>
      </p:pic>
    </p:spTree>
    <p:extLst>
      <p:ext uri="{BB962C8B-B14F-4D97-AF65-F5344CB8AC3E}">
        <p14:creationId xmlns:p14="http://schemas.microsoft.com/office/powerpoint/2010/main" val="16959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830709"/>
            <a:ext cx="8248650" cy="3612305"/>
          </a:xfrm>
          <a:prstGeom prst="rect">
            <a:avLst/>
          </a:prstGeom>
        </p:spPr>
        <p:txBody>
          <a:bodyPr/>
          <a:lstStyle>
            <a:lvl1pPr marL="457200" indent="-457200">
              <a:lnSpc>
                <a:spcPct val="100000"/>
              </a:lnSpc>
              <a:spcBef>
                <a:spcPts val="0"/>
              </a:spcBef>
              <a:buClr>
                <a:srgbClr val="A02337"/>
              </a:buClr>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1pPr>
            <a:lvl2pPr>
              <a:lnSpc>
                <a:spcPct val="100000"/>
              </a:lnSpc>
              <a:spcBef>
                <a:spcPts val="0"/>
              </a:spcBef>
              <a:buClr>
                <a:srgbClr val="A52337"/>
              </a:buClr>
              <a:defRPr>
                <a:solidFill>
                  <a:schemeClr val="tx1"/>
                </a:solidFill>
                <a:latin typeface="Times New Roman" panose="02020603050405020304" pitchFamily="18" charset="0"/>
                <a:cs typeface="Times New Roman" panose="02020603050405020304" pitchFamily="18" charset="0"/>
              </a:defRPr>
            </a:lvl2pPr>
            <a:lvl3pPr>
              <a:lnSpc>
                <a:spcPct val="100000"/>
              </a:lnSpc>
              <a:spcBef>
                <a:spcPts val="0"/>
              </a:spcBef>
              <a:buClr>
                <a:srgbClr val="A52337"/>
              </a:buClr>
              <a:defRPr>
                <a:solidFill>
                  <a:schemeClr val="tx1"/>
                </a:solidFill>
                <a:latin typeface="Times New Roman" panose="02020603050405020304" pitchFamily="18" charset="0"/>
                <a:cs typeface="Times New Roman" panose="02020603050405020304" pitchFamily="18" charset="0"/>
              </a:defRPr>
            </a:lvl3pPr>
            <a:lvl4pPr>
              <a:lnSpc>
                <a:spcPct val="100000"/>
              </a:lnSpc>
              <a:spcBef>
                <a:spcPts val="0"/>
              </a:spcBef>
              <a:buClr>
                <a:srgbClr val="A52337"/>
              </a:buClr>
              <a:defRPr>
                <a:solidFill>
                  <a:schemeClr val="tx1"/>
                </a:solidFill>
                <a:latin typeface="Times New Roman" panose="02020603050405020304" pitchFamily="18" charset="0"/>
                <a:cs typeface="Times New Roman" panose="02020603050405020304" pitchFamily="18" charset="0"/>
              </a:defRPr>
            </a:lvl4pPr>
            <a:lvl5pPr>
              <a:lnSpc>
                <a:spcPct val="100000"/>
              </a:lnSpc>
              <a:spcBef>
                <a:spcPts val="0"/>
              </a:spcBef>
              <a:buClr>
                <a:srgbClr val="A52337"/>
              </a:buCl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66700" y="4641534"/>
            <a:ext cx="2057400" cy="223225"/>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6FF2A65A-5748-A541-A000-25D530448404}" type="datetime1">
              <a:rPr lang="en-US" smtClean="0"/>
              <a:t>4/10/25</a:t>
            </a:fld>
            <a:endParaRPr lang="en-US" dirty="0"/>
          </a:p>
        </p:txBody>
      </p:sp>
      <p:sp>
        <p:nvSpPr>
          <p:cNvPr id="6" name="Slide Number Placeholder 5"/>
          <p:cNvSpPr>
            <a:spLocks noGrp="1"/>
          </p:cNvSpPr>
          <p:nvPr>
            <p:ph type="sldNum" sz="quarter" idx="12"/>
          </p:nvPr>
        </p:nvSpPr>
        <p:spPr>
          <a:xfrm>
            <a:off x="6457950" y="4641534"/>
            <a:ext cx="2057400" cy="223225"/>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2B7B873C-A46E-4878-A014-BF36A57BE664}" type="slidenum">
              <a:rPr lang="en-US" smtClean="0"/>
              <a:pPr/>
              <a:t>‹#›</a:t>
            </a:fld>
            <a:endParaRPr lang="en-US" dirty="0"/>
          </a:p>
        </p:txBody>
      </p:sp>
      <p:pic>
        <p:nvPicPr>
          <p:cNvPr id="11" name="Picture 10">
            <a:extLst>
              <a:ext uri="{FF2B5EF4-FFF2-40B4-BE49-F238E27FC236}">
                <a16:creationId xmlns:a16="http://schemas.microsoft.com/office/drawing/2014/main" id="{8A6CB6BC-E2B6-A64A-B743-C251ED6327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706896"/>
          </a:xfrm>
          <a:prstGeom prst="rect">
            <a:avLst/>
          </a:prstGeom>
          <a:solidFill>
            <a:srgbClr val="A02337"/>
          </a:solidFill>
        </p:spPr>
      </p:pic>
      <p:pic>
        <p:nvPicPr>
          <p:cNvPr id="20" name="Picture 19">
            <a:extLst>
              <a:ext uri="{FF2B5EF4-FFF2-40B4-BE49-F238E27FC236}">
                <a16:creationId xmlns:a16="http://schemas.microsoft.com/office/drawing/2014/main" id="{C2DBB147-AC15-2F46-9B4D-2EAECD979E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15350" y="85306"/>
            <a:ext cx="546883" cy="546883"/>
          </a:xfrm>
          <a:prstGeom prst="rect">
            <a:avLst/>
          </a:prstGeom>
        </p:spPr>
      </p:pic>
      <p:sp>
        <p:nvSpPr>
          <p:cNvPr id="2" name="Title 1"/>
          <p:cNvSpPr>
            <a:spLocks noGrp="1"/>
          </p:cNvSpPr>
          <p:nvPr>
            <p:ph type="title"/>
          </p:nvPr>
        </p:nvSpPr>
        <p:spPr>
          <a:xfrm>
            <a:off x="266700" y="85306"/>
            <a:ext cx="8028608" cy="619534"/>
          </a:xfrm>
          <a:noFill/>
        </p:spPr>
        <p:txBody>
          <a:bodyPr>
            <a:normAutofit/>
          </a:bodyPr>
          <a:lstStyle>
            <a:lvl1pPr>
              <a:defRPr sz="3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51024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00" y="340895"/>
            <a:ext cx="8248650" cy="1413794"/>
          </a:xfrm>
        </p:spPr>
        <p:txBody>
          <a:bodyPr/>
          <a:lstStyle>
            <a:lvl1pPr>
              <a:defRPr>
                <a:solidFill>
                  <a:srgbClr val="A02337"/>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4" name="Date Placeholder 3"/>
          <p:cNvSpPr>
            <a:spLocks noGrp="1"/>
          </p:cNvSpPr>
          <p:nvPr>
            <p:ph type="dt" sz="half" idx="10"/>
          </p:nvPr>
        </p:nvSpPr>
        <p:spPr>
          <a:xfrm>
            <a:off x="266700" y="4328153"/>
            <a:ext cx="2057400" cy="223225"/>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18E86BA4-4984-F548-97C1-979C28B013A1}" type="datetime1">
              <a:rPr lang="en-US" smtClean="0"/>
              <a:t>4/10/25</a:t>
            </a:fld>
            <a:endParaRPr lang="en-US" dirty="0"/>
          </a:p>
        </p:txBody>
      </p:sp>
      <p:sp>
        <p:nvSpPr>
          <p:cNvPr id="6" name="Slide Number Placeholder 5"/>
          <p:cNvSpPr>
            <a:spLocks noGrp="1"/>
          </p:cNvSpPr>
          <p:nvPr>
            <p:ph type="sldNum" sz="quarter" idx="12"/>
          </p:nvPr>
        </p:nvSpPr>
        <p:spPr>
          <a:xfrm>
            <a:off x="6457950" y="4328153"/>
            <a:ext cx="2057400" cy="223225"/>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2B7B873C-A46E-4878-A014-BF36A57BE664}" type="slidenum">
              <a:rPr lang="en-US" smtClean="0"/>
              <a:pPr/>
              <a:t>‹#›</a:t>
            </a:fld>
            <a:endParaRPr lang="en-US" dirty="0"/>
          </a:p>
        </p:txBody>
      </p:sp>
      <p:pic>
        <p:nvPicPr>
          <p:cNvPr id="11" name="Picture 10">
            <a:extLst>
              <a:ext uri="{FF2B5EF4-FFF2-40B4-BE49-F238E27FC236}">
                <a16:creationId xmlns:a16="http://schemas.microsoft.com/office/drawing/2014/main" id="{8A6CB6BC-E2B6-A64A-B743-C251ED6327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129941"/>
          </a:xfrm>
          <a:prstGeom prst="rect">
            <a:avLst/>
          </a:prstGeom>
          <a:solidFill>
            <a:srgbClr val="A02337"/>
          </a:solidFill>
        </p:spPr>
      </p:pic>
      <p:pic>
        <p:nvPicPr>
          <p:cNvPr id="8" name="Picture 7">
            <a:extLst>
              <a:ext uri="{FF2B5EF4-FFF2-40B4-BE49-F238E27FC236}">
                <a16:creationId xmlns:a16="http://schemas.microsoft.com/office/drawing/2014/main" id="{07B3D9F2-52D6-4443-91EA-7D86029A5B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85508" y="4784133"/>
            <a:ext cx="1470062" cy="281659"/>
          </a:xfrm>
          <a:prstGeom prst="rect">
            <a:avLst/>
          </a:prstGeom>
        </p:spPr>
      </p:pic>
      <p:sp>
        <p:nvSpPr>
          <p:cNvPr id="9" name="Content Placeholder 2">
            <a:extLst>
              <a:ext uri="{FF2B5EF4-FFF2-40B4-BE49-F238E27FC236}">
                <a16:creationId xmlns:a16="http://schemas.microsoft.com/office/drawing/2014/main" id="{ABE99B52-DF60-1540-A901-6477B334BD11}"/>
              </a:ext>
            </a:extLst>
          </p:cNvPr>
          <p:cNvSpPr>
            <a:spLocks noGrp="1"/>
          </p:cNvSpPr>
          <p:nvPr>
            <p:ph idx="1"/>
          </p:nvPr>
        </p:nvSpPr>
        <p:spPr>
          <a:xfrm>
            <a:off x="266700" y="1752987"/>
            <a:ext cx="8248650" cy="2477371"/>
          </a:xfrm>
          <a:prstGeom prst="rect">
            <a:avLst/>
          </a:prstGeom>
        </p:spPr>
        <p:txBody>
          <a:bodyPr/>
          <a:lstStyle>
            <a:lvl1pPr marL="0" indent="0">
              <a:buNone/>
              <a:defRPr>
                <a:solidFill>
                  <a:schemeClr val="tx1"/>
                </a:solidFill>
                <a:latin typeface="Times New Roman" panose="02020603050405020304" pitchFamily="18" charset="0"/>
                <a:cs typeface="Times New Roman" panose="02020603050405020304" pitchFamily="18" charset="0"/>
              </a:defRPr>
            </a:lvl1pPr>
            <a:lvl2pPr>
              <a:buClr>
                <a:srgbClr val="A02337"/>
              </a:buClr>
              <a:defRPr>
                <a:solidFill>
                  <a:schemeClr val="tx1"/>
                </a:solidFill>
                <a:latin typeface="Times New Roman" panose="02020603050405020304" pitchFamily="18" charset="0"/>
                <a:cs typeface="Times New Roman" panose="02020603050405020304" pitchFamily="18" charset="0"/>
              </a:defRPr>
            </a:lvl2pPr>
            <a:lvl3pPr>
              <a:buClr>
                <a:srgbClr val="A02337"/>
              </a:buClr>
              <a:defRPr>
                <a:solidFill>
                  <a:schemeClr val="tx1"/>
                </a:solidFill>
                <a:latin typeface="Times New Roman" panose="02020603050405020304" pitchFamily="18" charset="0"/>
                <a:cs typeface="Times New Roman" panose="02020603050405020304" pitchFamily="18" charset="0"/>
              </a:defRPr>
            </a:lvl3pPr>
            <a:lvl4pPr>
              <a:buClr>
                <a:srgbClr val="A02337"/>
              </a:buClr>
              <a:defRPr>
                <a:solidFill>
                  <a:schemeClr val="tx1"/>
                </a:solidFill>
                <a:latin typeface="Times New Roman" panose="02020603050405020304" pitchFamily="18" charset="0"/>
                <a:cs typeface="Times New Roman" panose="02020603050405020304" pitchFamily="18" charset="0"/>
              </a:defRPr>
            </a:lvl4pPr>
            <a:lvl5pPr>
              <a:buClr>
                <a:srgbClr val="A02337"/>
              </a:buCl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126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654276"/>
            <a:ext cx="8248650" cy="14137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6700" y="2071687"/>
            <a:ext cx="8248650" cy="25610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6700" y="4767264"/>
            <a:ext cx="2057400" cy="223226"/>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F6C7E57F-C97D-FF47-B653-DC238F7CC01A}" type="datetime1">
              <a:rPr lang="en-US" smtClean="0"/>
              <a:t>4/10/25</a:t>
            </a:fld>
            <a:endParaRPr lang="en-US"/>
          </a:p>
        </p:txBody>
      </p:sp>
      <p:sp>
        <p:nvSpPr>
          <p:cNvPr id="6" name="Slide Number Placeholder 5"/>
          <p:cNvSpPr>
            <a:spLocks noGrp="1"/>
          </p:cNvSpPr>
          <p:nvPr>
            <p:ph type="sldNum" sz="quarter" idx="4"/>
          </p:nvPr>
        </p:nvSpPr>
        <p:spPr>
          <a:xfrm>
            <a:off x="6457950" y="4767264"/>
            <a:ext cx="2057400" cy="223226"/>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a:p>
        </p:txBody>
      </p:sp>
    </p:spTree>
    <p:extLst>
      <p:ext uri="{BB962C8B-B14F-4D97-AF65-F5344CB8AC3E}">
        <p14:creationId xmlns:p14="http://schemas.microsoft.com/office/powerpoint/2010/main" val="3826599288"/>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91" r:id="rId3"/>
  </p:sldLayoutIdLst>
  <p:hf hdr="0" ftr="0" dt="0"/>
  <p:txStyles>
    <p:titleStyle>
      <a:lvl1pPr algn="l" defTabSz="914400" rtl="0" eaLnBrk="1" latinLnBrk="0" hangingPunct="1">
        <a:lnSpc>
          <a:spcPct val="100000"/>
        </a:lnSpc>
        <a:spcBef>
          <a:spcPct val="0"/>
        </a:spcBef>
        <a:buNone/>
        <a:defRPr sz="4400" b="0" kern="1200">
          <a:solidFill>
            <a:srgbClr val="A5002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buClr>
          <a:schemeClr val="tx1">
            <a:lumMod val="50000"/>
            <a:lumOff val="50000"/>
          </a:schemeClr>
        </a:buClr>
        <a:buFont typeface="Arial" panose="020B0604020202020204" pitchFamily="34" charset="0"/>
        <a:buChar char="&gt;"/>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7">
            <a:extLst>
              <a:ext uri="{FF2B5EF4-FFF2-40B4-BE49-F238E27FC236}">
                <a16:creationId xmlns:a16="http://schemas.microsoft.com/office/drawing/2014/main" id="{39F2CFB7-5AD7-8FE2-2B2F-05EC23D2FFEB}"/>
              </a:ext>
            </a:extLst>
          </p:cNvPr>
          <p:cNvSpPr txBox="1"/>
          <p:nvPr/>
        </p:nvSpPr>
        <p:spPr>
          <a:xfrm>
            <a:off x="1473392" y="1339068"/>
            <a:ext cx="6197215" cy="951446"/>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50000"/>
              </a:lnSpc>
            </a:pPr>
            <a:r>
              <a:rPr lang="en-US" sz="2600" b="1" kern="100" dirty="0">
                <a:solidFill>
                  <a:schemeClr val="accent1">
                    <a:lumMod val="75000"/>
                  </a:schemeClr>
                </a:solidFill>
                <a:effectLst/>
                <a:latin typeface="Calibri" panose="020F0502020204030204" pitchFamily="34" charset="0"/>
                <a:ea typeface="Adobe Gothic Std B"/>
                <a:cs typeface="Times New Roman" panose="02020603050405020304" pitchFamily="18" charset="0"/>
              </a:rPr>
              <a:t>FTC's Lawsuit Loss Regarding Microsoft's Acquisition of Activision Blizzard</a:t>
            </a:r>
            <a:endParaRPr lang="zh-CN" sz="1100" kern="100" dirty="0">
              <a:solidFill>
                <a:schemeClr val="accent1">
                  <a:lumMod val="75000"/>
                </a:schemeClr>
              </a:solidFill>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Text Box 138">
            <a:extLst>
              <a:ext uri="{FF2B5EF4-FFF2-40B4-BE49-F238E27FC236}">
                <a16:creationId xmlns:a16="http://schemas.microsoft.com/office/drawing/2014/main" id="{B67F71C0-D6F3-489F-F706-DB75D5EEC7DE}"/>
              </a:ext>
            </a:extLst>
          </p:cNvPr>
          <p:cNvSpPr txBox="1"/>
          <p:nvPr/>
        </p:nvSpPr>
        <p:spPr>
          <a:xfrm>
            <a:off x="3187314" y="2620705"/>
            <a:ext cx="2583171" cy="45952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15000"/>
              </a:lnSpc>
              <a:spcAft>
                <a:spcPts val="800"/>
              </a:spcAft>
            </a:pPr>
            <a:r>
              <a:rPr lang="en-US" sz="2000" kern="100" dirty="0">
                <a:solidFill>
                  <a:srgbClr val="7F7F7F"/>
                </a:solidFill>
                <a:effectLst/>
                <a:latin typeface="Calibri" panose="020F0502020204030204" pitchFamily="34" charset="0"/>
                <a:ea typeface="Adobe Gothic Std B"/>
                <a:cs typeface="Times New Roman" panose="02020603050405020304" pitchFamily="18" charset="0"/>
              </a:rPr>
              <a:t>AF3316 Investment</a:t>
            </a:r>
            <a:endParaRPr 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85C5D62-2321-8955-520D-148E8E665C77}"/>
              </a:ext>
            </a:extLst>
          </p:cNvPr>
          <p:cNvSpPr txBox="1"/>
          <p:nvPr/>
        </p:nvSpPr>
        <p:spPr>
          <a:xfrm>
            <a:off x="2849806" y="3080232"/>
            <a:ext cx="3258185" cy="541655"/>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n-US" sz="2200" kern="1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Presenter:</a:t>
            </a:r>
            <a:r>
              <a:rPr lang="en-US" sz="22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XI Lexuan</a:t>
            </a:r>
            <a:endParaRPr 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9">
            <a:extLst>
              <a:ext uri="{FF2B5EF4-FFF2-40B4-BE49-F238E27FC236}">
                <a16:creationId xmlns:a16="http://schemas.microsoft.com/office/drawing/2014/main" id="{9FA8DBD7-848E-A231-8FFE-1A08A7649A97}"/>
              </a:ext>
            </a:extLst>
          </p:cNvPr>
          <p:cNvSpPr txBox="1"/>
          <p:nvPr/>
        </p:nvSpPr>
        <p:spPr>
          <a:xfrm>
            <a:off x="3331769" y="865117"/>
            <a:ext cx="2294255" cy="51498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n-US" sz="2000" kern="100" dirty="0">
                <a:solidFill>
                  <a:srgbClr val="7F7F7F"/>
                </a:solidFill>
                <a:effectLst/>
                <a:latin typeface="Calibri" panose="020F0502020204030204" pitchFamily="34" charset="0"/>
                <a:ea typeface="DengXian" panose="02010600030101010101" pitchFamily="2" charset="-122"/>
                <a:cs typeface="Times New Roman" panose="02020603050405020304" pitchFamily="18" charset="0"/>
              </a:rPr>
              <a:t>Group Project</a:t>
            </a:r>
            <a:endParaRPr 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9" name="文本占位符 8">
            <a:extLst>
              <a:ext uri="{FF2B5EF4-FFF2-40B4-BE49-F238E27FC236}">
                <a16:creationId xmlns:a16="http://schemas.microsoft.com/office/drawing/2014/main" id="{DB37718F-CAD5-FF06-4D65-1F008C54BE0A}"/>
              </a:ext>
            </a:extLst>
          </p:cNvPr>
          <p:cNvSpPr>
            <a:spLocks noGrp="1"/>
          </p:cNvSpPr>
          <p:nvPr>
            <p:ph type="body" idx="1"/>
          </p:nvPr>
        </p:nvSpPr>
        <p:spPr>
          <a:xfrm>
            <a:off x="3522012" y="3621887"/>
            <a:ext cx="1913770" cy="423641"/>
          </a:xfrm>
        </p:spPr>
        <p:txBody>
          <a:bodyPr/>
          <a:lstStyle/>
          <a:p>
            <a:r>
              <a:rPr lang="en-US" altLang="zh-CN" sz="1800" dirty="0">
                <a:effectLst/>
                <a:latin typeface="Calibri" panose="020F0502020204030204" pitchFamily="34" charset="0"/>
                <a:ea typeface="DengXian" panose="02010600030101010101" pitchFamily="2" charset="-122"/>
                <a:cs typeface="Calibri" panose="020F0502020204030204" pitchFamily="34" charset="0"/>
              </a:rPr>
              <a:t>April 11, 2025</a:t>
            </a:r>
            <a:endParaRPr lang="zh-CN" altLang="en-US" dirty="0">
              <a:latin typeface="Calibri" panose="020F0502020204030204" pitchFamily="34" charset="0"/>
              <a:cs typeface="Calibri" panose="020F0502020204030204" pitchFamily="34" charset="0"/>
            </a:endParaRPr>
          </a:p>
        </p:txBody>
      </p:sp>
      <p:pic>
        <p:nvPicPr>
          <p:cNvPr id="12" name="图片 11" descr="徽标&#10;&#10;AI 生成的内容可能不正确。">
            <a:extLst>
              <a:ext uri="{FF2B5EF4-FFF2-40B4-BE49-F238E27FC236}">
                <a16:creationId xmlns:a16="http://schemas.microsoft.com/office/drawing/2014/main" id="{C1629E48-AFE2-319D-DF9A-AEA7EB520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32530">
            <a:off x="178429" y="3301154"/>
            <a:ext cx="1945050" cy="1361693"/>
          </a:xfrm>
          <a:prstGeom prst="rect">
            <a:avLst/>
          </a:prstGeom>
        </p:spPr>
      </p:pic>
      <p:pic>
        <p:nvPicPr>
          <p:cNvPr id="13" name="图片 12" descr="形状, 徽标&#10;&#10;AI 生成的内容可能不正确。">
            <a:extLst>
              <a:ext uri="{FF2B5EF4-FFF2-40B4-BE49-F238E27FC236}">
                <a16:creationId xmlns:a16="http://schemas.microsoft.com/office/drawing/2014/main" id="{ED1DCD65-94DE-30E9-DE1C-49F6F50C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471" y="373877"/>
            <a:ext cx="1137135" cy="1137135"/>
          </a:xfrm>
          <a:prstGeom prst="rect">
            <a:avLst/>
          </a:prstGeom>
        </p:spPr>
      </p:pic>
      <p:pic>
        <p:nvPicPr>
          <p:cNvPr id="14" name="图片 13" descr="徽标&#10;&#10;AI 生成的内容可能不正确。">
            <a:extLst>
              <a:ext uri="{FF2B5EF4-FFF2-40B4-BE49-F238E27FC236}">
                <a16:creationId xmlns:a16="http://schemas.microsoft.com/office/drawing/2014/main" id="{44F2FE9A-6D36-48D5-C393-9615D1488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691" y="2840577"/>
            <a:ext cx="1562619" cy="1562619"/>
          </a:xfrm>
          <a:prstGeom prst="rect">
            <a:avLst/>
          </a:prstGeom>
        </p:spPr>
      </p:pic>
      <p:pic>
        <p:nvPicPr>
          <p:cNvPr id="15" name="图片 14" descr="黑暗中的标志&#10;&#10;AI 生成的内容可能不正确。">
            <a:extLst>
              <a:ext uri="{FF2B5EF4-FFF2-40B4-BE49-F238E27FC236}">
                <a16:creationId xmlns:a16="http://schemas.microsoft.com/office/drawing/2014/main" id="{8589F82B-EF2F-C990-85D8-BD51FEFA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47306">
            <a:off x="6545118" y="3774599"/>
            <a:ext cx="1756297" cy="1115676"/>
          </a:xfrm>
          <a:prstGeom prst="rect">
            <a:avLst/>
          </a:prstGeom>
        </p:spPr>
      </p:pic>
    </p:spTree>
    <p:extLst>
      <p:ext uri="{BB962C8B-B14F-4D97-AF65-F5344CB8AC3E}">
        <p14:creationId xmlns:p14="http://schemas.microsoft.com/office/powerpoint/2010/main" val="24017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921B-98AA-46F4-850D-F9CE9EF762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ECE541-DE76-7ED3-B155-7049D99AFCA7}"/>
              </a:ext>
            </a:extLst>
          </p:cNvPr>
          <p:cNvSpPr>
            <a:spLocks noGrp="1"/>
          </p:cNvSpPr>
          <p:nvPr>
            <p:ph type="title"/>
          </p:nvPr>
        </p:nvSpPr>
        <p:spPr>
          <a:xfrm>
            <a:off x="266700" y="85306"/>
            <a:ext cx="8028608" cy="619534"/>
          </a:xfrm>
        </p:spPr>
        <p:txBody>
          <a:bodyPr anchor="ctr">
            <a:normAutofit/>
          </a:bodyPr>
          <a:lstStyle/>
          <a:p>
            <a:r>
              <a:rPr lang="en-US" altLang="zh-CN" dirty="0"/>
              <a:t>Part I – Methods</a:t>
            </a:r>
            <a:endParaRPr lang="en-US" dirty="0"/>
          </a:p>
        </p:txBody>
      </p:sp>
      <p:sp>
        <p:nvSpPr>
          <p:cNvPr id="8" name="Slide Number Placeholder 5">
            <a:extLst>
              <a:ext uri="{FF2B5EF4-FFF2-40B4-BE49-F238E27FC236}">
                <a16:creationId xmlns:a16="http://schemas.microsoft.com/office/drawing/2014/main" id="{C2ACDBFD-CAD8-B896-FC8B-537EB11A61A6}"/>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10</a:t>
            </a:fld>
            <a:endParaRPr lang="en-US" dirty="0"/>
          </a:p>
        </p:txBody>
      </p:sp>
      <p:sp>
        <p:nvSpPr>
          <p:cNvPr id="5" name="文本框 4">
            <a:extLst>
              <a:ext uri="{FF2B5EF4-FFF2-40B4-BE49-F238E27FC236}">
                <a16:creationId xmlns:a16="http://schemas.microsoft.com/office/drawing/2014/main" id="{5897BBBC-2A6C-0E03-7063-12433CA9AA18}"/>
              </a:ext>
            </a:extLst>
          </p:cNvPr>
          <p:cNvSpPr txBox="1"/>
          <p:nvPr/>
        </p:nvSpPr>
        <p:spPr>
          <a:xfrm>
            <a:off x="73978" y="867126"/>
            <a:ext cx="8523047"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Treatment Group</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15 stocks with high exposure to the event </a:t>
            </a:r>
          </a:p>
        </p:txBody>
      </p:sp>
      <p:sp>
        <p:nvSpPr>
          <p:cNvPr id="2" name="文本框 1">
            <a:extLst>
              <a:ext uri="{FF2B5EF4-FFF2-40B4-BE49-F238E27FC236}">
                <a16:creationId xmlns:a16="http://schemas.microsoft.com/office/drawing/2014/main" id="{A52586BB-A3D0-74D0-6FF4-C76DCC9142F8}"/>
              </a:ext>
            </a:extLst>
          </p:cNvPr>
          <p:cNvSpPr txBox="1"/>
          <p:nvPr/>
        </p:nvSpPr>
        <p:spPr>
          <a:xfrm>
            <a:off x="73977" y="1141984"/>
            <a:ext cx="8523047" cy="587469"/>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Control Group</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15 stocks with low exposure to the event but otherwise similar characteristics to the affected stocks</a:t>
            </a:r>
          </a:p>
        </p:txBody>
      </p:sp>
      <p:pic>
        <p:nvPicPr>
          <p:cNvPr id="7" name="图片 6" descr="表格&#10;&#10;AI 生成的内容可能不正确。">
            <a:extLst>
              <a:ext uri="{FF2B5EF4-FFF2-40B4-BE49-F238E27FC236}">
                <a16:creationId xmlns:a16="http://schemas.microsoft.com/office/drawing/2014/main" id="{CCDDF3DB-8276-DBB6-5FE4-6F5B5D020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86" y="1729453"/>
            <a:ext cx="5278027" cy="3249147"/>
          </a:xfrm>
          <a:prstGeom prst="rect">
            <a:avLst/>
          </a:prstGeom>
        </p:spPr>
      </p:pic>
    </p:spTree>
    <p:extLst>
      <p:ext uri="{BB962C8B-B14F-4D97-AF65-F5344CB8AC3E}">
        <p14:creationId xmlns:p14="http://schemas.microsoft.com/office/powerpoint/2010/main" val="159310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06B7-3149-7707-F05A-E339E0FAAE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05E8BB-58A4-7B6A-119B-11ECC23EEC06}"/>
              </a:ext>
            </a:extLst>
          </p:cNvPr>
          <p:cNvSpPr>
            <a:spLocks noGrp="1"/>
          </p:cNvSpPr>
          <p:nvPr>
            <p:ph type="title"/>
          </p:nvPr>
        </p:nvSpPr>
        <p:spPr>
          <a:xfrm>
            <a:off x="266700" y="85306"/>
            <a:ext cx="8028608" cy="619534"/>
          </a:xfrm>
        </p:spPr>
        <p:txBody>
          <a:bodyPr anchor="ctr">
            <a:normAutofit/>
          </a:bodyPr>
          <a:lstStyle/>
          <a:p>
            <a:r>
              <a:rPr lang="en-US" altLang="zh-CN" dirty="0"/>
              <a:t>Part I – Results</a:t>
            </a:r>
            <a:endParaRPr lang="en-US" dirty="0"/>
          </a:p>
        </p:txBody>
      </p:sp>
      <p:sp>
        <p:nvSpPr>
          <p:cNvPr id="8" name="Slide Number Placeholder 5">
            <a:extLst>
              <a:ext uri="{FF2B5EF4-FFF2-40B4-BE49-F238E27FC236}">
                <a16:creationId xmlns:a16="http://schemas.microsoft.com/office/drawing/2014/main" id="{23346655-8EC7-75CF-0250-3F2113048826}"/>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11</a:t>
            </a:fld>
            <a:endParaRPr lang="en-US" dirty="0"/>
          </a:p>
        </p:txBody>
      </p:sp>
      <p:pic>
        <p:nvPicPr>
          <p:cNvPr id="6" name="图片 5" descr="表格, Excel&#10;&#10;AI 生成的内容可能不正确。">
            <a:extLst>
              <a:ext uri="{FF2B5EF4-FFF2-40B4-BE49-F238E27FC236}">
                <a16:creationId xmlns:a16="http://schemas.microsoft.com/office/drawing/2014/main" id="{02CE4061-E7AB-0DC1-2F66-F0C8E2834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859" y="934238"/>
            <a:ext cx="5958079" cy="3900731"/>
          </a:xfrm>
          <a:prstGeom prst="rect">
            <a:avLst/>
          </a:prstGeom>
        </p:spPr>
      </p:pic>
    </p:spTree>
    <p:extLst>
      <p:ext uri="{BB962C8B-B14F-4D97-AF65-F5344CB8AC3E}">
        <p14:creationId xmlns:p14="http://schemas.microsoft.com/office/powerpoint/2010/main" val="280903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B5A6-CE4E-034A-BE28-5CB567099C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35ACBC-E4D0-8B13-E10C-602EDA639DF3}"/>
              </a:ext>
            </a:extLst>
          </p:cNvPr>
          <p:cNvSpPr>
            <a:spLocks noGrp="1"/>
          </p:cNvSpPr>
          <p:nvPr>
            <p:ph type="title"/>
          </p:nvPr>
        </p:nvSpPr>
        <p:spPr>
          <a:xfrm>
            <a:off x="266700" y="85306"/>
            <a:ext cx="8028608" cy="619534"/>
          </a:xfrm>
        </p:spPr>
        <p:txBody>
          <a:bodyPr anchor="ctr">
            <a:normAutofit/>
          </a:bodyPr>
          <a:lstStyle/>
          <a:p>
            <a:r>
              <a:rPr lang="en-US" altLang="zh-CN" dirty="0"/>
              <a:t>Part I – Results</a:t>
            </a:r>
            <a:endParaRPr lang="en-US" dirty="0"/>
          </a:p>
        </p:txBody>
      </p:sp>
      <p:sp>
        <p:nvSpPr>
          <p:cNvPr id="8" name="Slide Number Placeholder 5">
            <a:extLst>
              <a:ext uri="{FF2B5EF4-FFF2-40B4-BE49-F238E27FC236}">
                <a16:creationId xmlns:a16="http://schemas.microsoft.com/office/drawing/2014/main" id="{45B137DB-27D5-C1E2-BCA2-671DCB977061}"/>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12</a:t>
            </a:fld>
            <a:endParaRPr lang="en-US" dirty="0"/>
          </a:p>
        </p:txBody>
      </p:sp>
      <p:pic>
        <p:nvPicPr>
          <p:cNvPr id="3" name="图片 2" descr="图表, 瀑布图&#10;&#10;AI 生成的内容可能不正确。">
            <a:extLst>
              <a:ext uri="{FF2B5EF4-FFF2-40B4-BE49-F238E27FC236}">
                <a16:creationId xmlns:a16="http://schemas.microsoft.com/office/drawing/2014/main" id="{8DDAA3CD-F625-F3CE-6E4B-14BE5A5E2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21" y="804825"/>
            <a:ext cx="7401757" cy="2227713"/>
          </a:xfrm>
          <a:prstGeom prst="rect">
            <a:avLst/>
          </a:prstGeom>
        </p:spPr>
      </p:pic>
      <p:sp>
        <p:nvSpPr>
          <p:cNvPr id="7" name="文本框 6">
            <a:extLst>
              <a:ext uri="{FF2B5EF4-FFF2-40B4-BE49-F238E27FC236}">
                <a16:creationId xmlns:a16="http://schemas.microsoft.com/office/drawing/2014/main" id="{5D202F67-7B15-1C85-6F74-292141FE4E32}"/>
              </a:ext>
            </a:extLst>
          </p:cNvPr>
          <p:cNvSpPr txBox="1"/>
          <p:nvPr/>
        </p:nvSpPr>
        <p:spPr>
          <a:xfrm>
            <a:off x="0" y="3032538"/>
            <a:ext cx="8797771" cy="1857047"/>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Although the stock properties of the control group are similar to those of the treatment group, their stock prices showed no significant changes due to minimal impact from the event, with the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AAR being merely -0.03%</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on day T. In contrast, the stock prices of the treatment group exhibited two distinct fluctuations. On Day T, the AAR suddenly increased from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0.46% on Day T-1 to 4.01%</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By Day T+1, the AR had dropped to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-1.47%. </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Among stocks of the treatment group, the most pronounced changes were observed in Activision Blizzard’s stock price, where the AR surged to 9.35% on Day T, followed by consecutive declines of -1.83% and -1.36% on Day T+1 and Day T+2, respectively.</a:t>
            </a:r>
          </a:p>
        </p:txBody>
      </p:sp>
    </p:spTree>
    <p:extLst>
      <p:ext uri="{BB962C8B-B14F-4D97-AF65-F5344CB8AC3E}">
        <p14:creationId xmlns:p14="http://schemas.microsoft.com/office/powerpoint/2010/main" val="1758698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4D491-5F35-0235-B1B5-A98A42230D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F77280-43F3-D364-42D3-D91BF63CF58F}"/>
              </a:ext>
            </a:extLst>
          </p:cNvPr>
          <p:cNvSpPr>
            <a:spLocks noGrp="1"/>
          </p:cNvSpPr>
          <p:nvPr>
            <p:ph type="title"/>
          </p:nvPr>
        </p:nvSpPr>
        <p:spPr>
          <a:xfrm>
            <a:off x="266700" y="85306"/>
            <a:ext cx="8028608" cy="619534"/>
          </a:xfrm>
        </p:spPr>
        <p:txBody>
          <a:bodyPr anchor="ctr">
            <a:normAutofit/>
          </a:bodyPr>
          <a:lstStyle/>
          <a:p>
            <a:r>
              <a:rPr lang="en-US" altLang="zh-CN" dirty="0"/>
              <a:t>Part I – Results</a:t>
            </a:r>
            <a:endParaRPr lang="en-US" dirty="0"/>
          </a:p>
        </p:txBody>
      </p:sp>
      <p:sp>
        <p:nvSpPr>
          <p:cNvPr id="8" name="Slide Number Placeholder 5">
            <a:extLst>
              <a:ext uri="{FF2B5EF4-FFF2-40B4-BE49-F238E27FC236}">
                <a16:creationId xmlns:a16="http://schemas.microsoft.com/office/drawing/2014/main" id="{7DE919D4-4920-2BCC-8449-91F378B7A6D6}"/>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13</a:t>
            </a:fld>
            <a:endParaRPr lang="en-US" dirty="0"/>
          </a:p>
        </p:txBody>
      </p:sp>
      <p:pic>
        <p:nvPicPr>
          <p:cNvPr id="9" name="图片 8" descr="图表, 折线图&#10;&#10;AI 生成的内容可能不正确。">
            <a:extLst>
              <a:ext uri="{FF2B5EF4-FFF2-40B4-BE49-F238E27FC236}">
                <a16:creationId xmlns:a16="http://schemas.microsoft.com/office/drawing/2014/main" id="{E01FC3C8-41CB-C651-DC87-5F15953AA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35" y="985101"/>
            <a:ext cx="5985214" cy="1809874"/>
          </a:xfrm>
          <a:prstGeom prst="rect">
            <a:avLst/>
          </a:prstGeom>
        </p:spPr>
      </p:pic>
      <p:pic>
        <p:nvPicPr>
          <p:cNvPr id="11" name="图片 10" descr="图表&#10;&#10;AI 生成的内容可能不正确。">
            <a:extLst>
              <a:ext uri="{FF2B5EF4-FFF2-40B4-BE49-F238E27FC236}">
                <a16:creationId xmlns:a16="http://schemas.microsoft.com/office/drawing/2014/main" id="{707F403A-6AAA-062C-A88D-031397D4C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035" y="2958543"/>
            <a:ext cx="6021793" cy="1809874"/>
          </a:xfrm>
          <a:prstGeom prst="rect">
            <a:avLst/>
          </a:prstGeom>
        </p:spPr>
      </p:pic>
    </p:spTree>
    <p:extLst>
      <p:ext uri="{BB962C8B-B14F-4D97-AF65-F5344CB8AC3E}">
        <p14:creationId xmlns:p14="http://schemas.microsoft.com/office/powerpoint/2010/main" val="275743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A814F-38EE-424E-F4B4-E80B5FD1B7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6060F3-FAD1-5145-A579-E11989D4B287}"/>
              </a:ext>
            </a:extLst>
          </p:cNvPr>
          <p:cNvSpPr>
            <a:spLocks noGrp="1"/>
          </p:cNvSpPr>
          <p:nvPr>
            <p:ph type="title"/>
          </p:nvPr>
        </p:nvSpPr>
        <p:spPr>
          <a:xfrm>
            <a:off x="266700" y="85306"/>
            <a:ext cx="8028608" cy="619534"/>
          </a:xfrm>
        </p:spPr>
        <p:txBody>
          <a:bodyPr anchor="ctr">
            <a:normAutofit/>
          </a:bodyPr>
          <a:lstStyle/>
          <a:p>
            <a:r>
              <a:rPr lang="en-US" altLang="zh-CN" dirty="0"/>
              <a:t>Part I – Results</a:t>
            </a:r>
            <a:endParaRPr lang="en-US" dirty="0"/>
          </a:p>
        </p:txBody>
      </p:sp>
      <p:sp>
        <p:nvSpPr>
          <p:cNvPr id="8" name="Slide Number Placeholder 5">
            <a:extLst>
              <a:ext uri="{FF2B5EF4-FFF2-40B4-BE49-F238E27FC236}">
                <a16:creationId xmlns:a16="http://schemas.microsoft.com/office/drawing/2014/main" id="{453B33B0-3324-6E67-DF40-748973AA5311}"/>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14</a:t>
            </a:fld>
            <a:endParaRPr lang="en-US" dirty="0"/>
          </a:p>
        </p:txBody>
      </p:sp>
      <p:pic>
        <p:nvPicPr>
          <p:cNvPr id="3" name="图片 2" descr="表格&#10;&#10;AI 生成的内容可能不正确。">
            <a:extLst>
              <a:ext uri="{FF2B5EF4-FFF2-40B4-BE49-F238E27FC236}">
                <a16:creationId xmlns:a16="http://schemas.microsoft.com/office/drawing/2014/main" id="{D838BF33-6FB0-B680-1A5A-339FEE6FE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077" y="801157"/>
            <a:ext cx="5290671" cy="4342343"/>
          </a:xfrm>
          <a:prstGeom prst="rect">
            <a:avLst/>
          </a:prstGeom>
        </p:spPr>
      </p:pic>
    </p:spTree>
    <p:extLst>
      <p:ext uri="{BB962C8B-B14F-4D97-AF65-F5344CB8AC3E}">
        <p14:creationId xmlns:p14="http://schemas.microsoft.com/office/powerpoint/2010/main" val="169516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0454C-EBF0-56C4-FA7D-BD30D6DB0F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8067A0-6892-E155-270B-A1FF50011293}"/>
              </a:ext>
            </a:extLst>
          </p:cNvPr>
          <p:cNvSpPr>
            <a:spLocks noGrp="1"/>
          </p:cNvSpPr>
          <p:nvPr>
            <p:ph type="title"/>
          </p:nvPr>
        </p:nvSpPr>
        <p:spPr>
          <a:xfrm>
            <a:off x="266700" y="85306"/>
            <a:ext cx="8028608" cy="619534"/>
          </a:xfrm>
        </p:spPr>
        <p:txBody>
          <a:bodyPr anchor="ctr">
            <a:normAutofit/>
          </a:bodyPr>
          <a:lstStyle/>
          <a:p>
            <a:r>
              <a:rPr lang="en-US" altLang="zh-CN" dirty="0"/>
              <a:t>Part I – Discussion</a:t>
            </a:r>
            <a:endParaRPr lang="en-US" dirty="0"/>
          </a:p>
        </p:txBody>
      </p:sp>
      <p:sp>
        <p:nvSpPr>
          <p:cNvPr id="8" name="Slide Number Placeholder 5">
            <a:extLst>
              <a:ext uri="{FF2B5EF4-FFF2-40B4-BE49-F238E27FC236}">
                <a16:creationId xmlns:a16="http://schemas.microsoft.com/office/drawing/2014/main" id="{CF214D45-C6AF-B287-721F-BF0309A5EB61}"/>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15</a:t>
            </a:fld>
            <a:endParaRPr lang="en-US" dirty="0"/>
          </a:p>
        </p:txBody>
      </p:sp>
      <p:sp>
        <p:nvSpPr>
          <p:cNvPr id="7" name="文本框 6">
            <a:extLst>
              <a:ext uri="{FF2B5EF4-FFF2-40B4-BE49-F238E27FC236}">
                <a16:creationId xmlns:a16="http://schemas.microsoft.com/office/drawing/2014/main" id="{5C6EDC9E-8C08-5C2E-30C1-156199D59B29}"/>
              </a:ext>
            </a:extLst>
          </p:cNvPr>
          <p:cNvSpPr txBox="1"/>
          <p:nvPr/>
        </p:nvSpPr>
        <p:spPr>
          <a:xfrm>
            <a:off x="-323456" y="946597"/>
            <a:ext cx="9208919" cy="3888372"/>
          </a:xfrm>
          <a:prstGeom prst="rect">
            <a:avLst/>
          </a:prstGeom>
          <a:noFill/>
        </p:spPr>
        <p:txBody>
          <a:bodyPr wrap="square">
            <a:spAutoFit/>
          </a:bodyPr>
          <a:lstStyle/>
          <a:p>
            <a:pPr marL="800100" lvl="1" indent="-342900">
              <a:lnSpc>
                <a:spcPct val="110000"/>
              </a:lnSpc>
              <a:buClr>
                <a:srgbClr val="A52337"/>
              </a:buClr>
              <a:buFont typeface="+mj-lt"/>
              <a:buAutoNum type="arabicPeriod"/>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Following the court ruling on July 11, 2023, Activision Blizzard’s stock price surged nearly 10% on the same day, rising from $82.7 to $90.99 per share. Before Microsoft’s acquisition announcement on January 18, 2021, Activision Blizzard’s share price stood at $65.39. This indicates that before the ruling, the market had priced in approximately a 58% probability of acquisition success ((82.7 - 65.39)/(95 - 65.39)). Post-ruling, the implied market probability increased to about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86% </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((90.99 - 65.39)/(95 - 65.39)),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reflecting a nearly 30% boost in market confidence regarding Microsoft’s successful acquisition.</a:t>
            </a:r>
          </a:p>
          <a:p>
            <a:pPr marL="800100" lvl="1" indent="-342900">
              <a:lnSpc>
                <a:spcPct val="110000"/>
              </a:lnSpc>
              <a:buClr>
                <a:srgbClr val="A52337"/>
              </a:buClr>
              <a:buFont typeface="+mj-lt"/>
              <a:buAutoNum type="arabicPeriod"/>
              <a:defRPr/>
            </a:pPr>
            <a:endPar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endParaRPr>
          </a:p>
          <a:p>
            <a:pPr marL="800100" lvl="1" indent="-342900">
              <a:lnSpc>
                <a:spcPct val="110000"/>
              </a:lnSpc>
              <a:buClr>
                <a:srgbClr val="A52337"/>
              </a:buClr>
              <a:buFont typeface="+mj-lt"/>
              <a:buAutoNum type="arabicPeriod"/>
              <a:defRPr/>
            </a:pPr>
            <a:r>
              <a:rPr lang="en-US" altLang="zh-CN" sz="1500" dirty="0">
                <a:solidFill>
                  <a:prstClr val="black"/>
                </a:solidFill>
                <a:latin typeface="Calibri" panose="020F0502020204030204" pitchFamily="34" charset="0"/>
                <a:ea typeface="宋体" panose="02010600030101010101" pitchFamily="2" charset="-122"/>
                <a:cs typeface="Calibri" panose="020F0502020204030204" pitchFamily="34" charset="0"/>
              </a:rPr>
              <a:t>However, Activision Blizzard’s stock price experienced consecutive declines on day T+1 and day T+2. This suggests the market might have overreacted initially. Studies show that stock prices often exhibit </a:t>
            </a:r>
            <a:r>
              <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rPr>
              <a:t>short-term reversals following shocks </a:t>
            </a:r>
            <a:r>
              <a:rPr lang="en-US" altLang="zh-CN" sz="1500" dirty="0">
                <a:solidFill>
                  <a:prstClr val="black"/>
                </a:solidFill>
                <a:latin typeface="Calibri" panose="020F0502020204030204" pitchFamily="34" charset="0"/>
                <a:ea typeface="宋体" panose="02010600030101010101" pitchFamily="2" charset="-122"/>
                <a:cs typeface="Calibri" panose="020F0502020204030204" pitchFamily="34" charset="0"/>
              </a:rPr>
              <a:t>(Atkins &amp; Dyl, 1990; Brown &amp; Harlow, 1988). </a:t>
            </a:r>
            <a:r>
              <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rPr>
              <a:t>This finding supports the Semi-Strong Form Market Efficiency to some extent.</a:t>
            </a:r>
          </a:p>
          <a:p>
            <a:pPr marL="800100" lvl="1" indent="-342900">
              <a:lnSpc>
                <a:spcPct val="110000"/>
              </a:lnSpc>
              <a:buClr>
                <a:srgbClr val="A52337"/>
              </a:buClr>
              <a:buFont typeface="+mj-lt"/>
              <a:buAutoNum type="arabicPeriod"/>
              <a:defRPr/>
            </a:pPr>
            <a:endPar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endParaRPr>
          </a:p>
          <a:p>
            <a:pPr marL="800100" lvl="1" indent="-342900">
              <a:lnSpc>
                <a:spcPct val="110000"/>
              </a:lnSpc>
              <a:buClr>
                <a:srgbClr val="A52337"/>
              </a:buClr>
              <a:buFont typeface="+mj-lt"/>
              <a:buAutoNum type="arabicPeriod"/>
              <a:defRPr/>
            </a:pPr>
            <a:r>
              <a:rPr lang="en-US" altLang="zh-CN" sz="1500" dirty="0">
                <a:solidFill>
                  <a:prstClr val="black"/>
                </a:solidFill>
                <a:latin typeface="Calibri" panose="020F0502020204030204" pitchFamily="34" charset="0"/>
                <a:ea typeface="宋体" panose="02010600030101010101" pitchFamily="2" charset="-122"/>
                <a:cs typeface="Calibri" panose="020F0502020204030204" pitchFamily="34" charset="0"/>
              </a:rPr>
              <a:t>The correlation analysis revealed that the </a:t>
            </a:r>
            <a:r>
              <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rPr>
              <a:t>stock prices of the Peer Group exhibited a correlation coefficient </a:t>
            </a:r>
            <a:r>
              <a:rPr lang="en-US" altLang="zh-CN" sz="1500" dirty="0">
                <a:solidFill>
                  <a:prstClr val="black"/>
                </a:solidFill>
                <a:latin typeface="Calibri" panose="020F0502020204030204" pitchFamily="34" charset="0"/>
                <a:ea typeface="宋体" panose="02010600030101010101" pitchFamily="2" charset="-122"/>
                <a:cs typeface="Calibri" panose="020F0502020204030204" pitchFamily="34" charset="0"/>
              </a:rPr>
              <a:t>of approximately 94%, nearly 12% </a:t>
            </a:r>
            <a:r>
              <a:rPr lang="en-US" altLang="zh-CN" sz="1500" dirty="0">
                <a:solidFill>
                  <a:schemeClr val="accent2"/>
                </a:solidFill>
                <a:latin typeface="Calibri" panose="020F0502020204030204" pitchFamily="34" charset="0"/>
                <a:ea typeface="宋体" panose="02010600030101010101" pitchFamily="2" charset="-122"/>
                <a:cs typeface="Calibri" panose="020F0502020204030204" pitchFamily="34" charset="0"/>
              </a:rPr>
              <a:t>higher than that of the Collaborating Group, suggesting Peer Group stocks may be more sensitive to this event.</a:t>
            </a:r>
          </a:p>
        </p:txBody>
      </p:sp>
    </p:spTree>
    <p:extLst>
      <p:ext uri="{BB962C8B-B14F-4D97-AF65-F5344CB8AC3E}">
        <p14:creationId xmlns:p14="http://schemas.microsoft.com/office/powerpoint/2010/main" val="273043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9BD43-4F3C-1655-198D-DFB32EADFF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1930F3-D21C-F5A7-DD5F-D21BEFBE4316}"/>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a:t>
            </a:r>
            <a:endParaRPr lang="en-US" dirty="0"/>
          </a:p>
        </p:txBody>
      </p:sp>
      <p:sp>
        <p:nvSpPr>
          <p:cNvPr id="8" name="Slide Number Placeholder 5">
            <a:extLst>
              <a:ext uri="{FF2B5EF4-FFF2-40B4-BE49-F238E27FC236}">
                <a16:creationId xmlns:a16="http://schemas.microsoft.com/office/drawing/2014/main" id="{4AFC5DCF-77BF-86E8-C62B-34A1C95FF85C}"/>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16</a:t>
            </a:fld>
            <a:endParaRPr lang="en-US" dirty="0"/>
          </a:p>
        </p:txBody>
      </p:sp>
      <p:sp>
        <p:nvSpPr>
          <p:cNvPr id="2" name="文本框 1">
            <a:extLst>
              <a:ext uri="{FF2B5EF4-FFF2-40B4-BE49-F238E27FC236}">
                <a16:creationId xmlns:a16="http://schemas.microsoft.com/office/drawing/2014/main" id="{2724B1B7-F99D-3425-0F9A-4424C820F954}"/>
              </a:ext>
            </a:extLst>
          </p:cNvPr>
          <p:cNvSpPr txBox="1"/>
          <p:nvPr/>
        </p:nvSpPr>
        <p:spPr>
          <a:xfrm>
            <a:off x="102584" y="925415"/>
            <a:ext cx="6671077"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lang="en-US" altLang="zh-CN" sz="1500" dirty="0">
                <a:latin typeface="Calibri" panose="020F0502020204030204" pitchFamily="34" charset="0"/>
                <a:ea typeface="宋体" panose="02010600030101010101" pitchFamily="2" charset="-122"/>
                <a:cs typeface="Calibri" panose="020F0502020204030204" pitchFamily="34" charset="0"/>
              </a:rPr>
              <a:t>P</a:t>
            </a:r>
            <a:r>
              <a:rPr kumimoji="0" lang="en-US" altLang="zh-CN" sz="1500" b="0" i="0" u="none" strike="noStrike" kern="1200" cap="none" spc="0" normalizeH="0" baseline="0" noProof="0" dirty="0" err="1">
                <a:ln>
                  <a:noFill/>
                </a:ln>
                <a:effectLst/>
                <a:uLnTx/>
                <a:uFillTx/>
                <a:latin typeface="Calibri" panose="020F0502020204030204" pitchFamily="34" charset="0"/>
                <a:ea typeface="宋体" panose="02010600030101010101" pitchFamily="2" charset="-122"/>
                <a:cs typeface="Calibri" panose="020F0502020204030204" pitchFamily="34" charset="0"/>
              </a:rPr>
              <a:t>eriod</a:t>
            </a:r>
            <a:r>
              <a:rPr kumimoji="0" lang="en-US" altLang="zh-CN" sz="1500" b="0" i="0" u="none" strike="noStrike" kern="1200" cap="none" spc="0" normalizeH="0" baseline="0" noProof="0" dirty="0">
                <a:ln>
                  <a:noFill/>
                </a:ln>
                <a:effectLst/>
                <a:uLnTx/>
                <a:uFillTx/>
                <a:latin typeface="Calibri" panose="020F0502020204030204" pitchFamily="34" charset="0"/>
                <a:ea typeface="宋体" panose="02010600030101010101" pitchFamily="2" charset="-122"/>
                <a:cs typeface="Calibri" panose="020F0502020204030204" pitchFamily="34" charset="0"/>
              </a:rPr>
              <a:t>: October 2020 to December 2024 </a:t>
            </a:r>
          </a:p>
        </p:txBody>
      </p:sp>
      <p:sp>
        <p:nvSpPr>
          <p:cNvPr id="3" name="文本框 2">
            <a:extLst>
              <a:ext uri="{FF2B5EF4-FFF2-40B4-BE49-F238E27FC236}">
                <a16:creationId xmlns:a16="http://schemas.microsoft.com/office/drawing/2014/main" id="{67090830-1EF5-FA82-AB51-A158BD30E0A4}"/>
              </a:ext>
            </a:extLst>
          </p:cNvPr>
          <p:cNvSpPr txBox="1"/>
          <p:nvPr/>
        </p:nvSpPr>
        <p:spPr>
          <a:xfrm>
            <a:off x="102584" y="1254950"/>
            <a:ext cx="6671077"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lang="en-US" altLang="zh-CN" sz="1500" dirty="0">
                <a:latin typeface="Calibri" panose="020F0502020204030204" pitchFamily="34" charset="0"/>
                <a:ea typeface="宋体" panose="02010600030101010101" pitchFamily="2" charset="-122"/>
                <a:cs typeface="Calibri" panose="020F0502020204030204" pitchFamily="34" charset="0"/>
              </a:rPr>
              <a:t>Capital Asset Pricing Model (CAPM) is used.</a:t>
            </a:r>
          </a:p>
        </p:txBody>
      </p:sp>
      <p:pic>
        <p:nvPicPr>
          <p:cNvPr id="6" name="图片 5">
            <a:extLst>
              <a:ext uri="{FF2B5EF4-FFF2-40B4-BE49-F238E27FC236}">
                <a16:creationId xmlns:a16="http://schemas.microsoft.com/office/drawing/2014/main" id="{2CD91DED-78ED-A52E-B54F-499C784EE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899" y="1772409"/>
            <a:ext cx="4800600" cy="41910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85D9E36-EC6A-A250-56A1-C89E2AF2E926}"/>
                  </a:ext>
                </a:extLst>
              </p:cNvPr>
              <p:cNvSpPr txBox="1"/>
              <p:nvPr/>
            </p:nvSpPr>
            <p:spPr>
              <a:xfrm>
                <a:off x="102584" y="2360876"/>
                <a:ext cx="7008430" cy="63562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lang="en-US" altLang="zh-CN" sz="1500" dirty="0">
                    <a:latin typeface="Calibri" panose="020F0502020204030204" pitchFamily="34" charset="0"/>
                    <a:ea typeface="宋体" panose="02010600030101010101" pitchFamily="2" charset="-122"/>
                    <a:cs typeface="Calibri" panose="020F0502020204030204" pitchFamily="34" charset="0"/>
                  </a:rPr>
                  <a:t>A </a:t>
                </a:r>
                <a:r>
                  <a:rPr lang="en-US" altLang="zh-CN" sz="1500" dirty="0">
                    <a:latin typeface="Calibri" panose="020F0502020204030204" pitchFamily="34" charset="0"/>
                    <a:cs typeface="Calibri" panose="020F0502020204030204" pitchFamily="34" charset="0"/>
                  </a:rPr>
                  <a:t>regression analysis is conducted using </a:t>
                </a:r>
                <a14:m>
                  <m:oMath xmlns:m="http://schemas.openxmlformats.org/officeDocument/2006/math">
                    <m:sSub>
                      <m:sSubPr>
                        <m:ctrlPr>
                          <a:rPr lang="zh-CN" altLang="zh-CN" sz="1500" i="1" smtClean="0">
                            <a:effectLst/>
                            <a:latin typeface="Cambria Math" panose="02040503050406030204" pitchFamily="18" charset="0"/>
                            <a:ea typeface="Cambria Math" panose="02040503050406030204" pitchFamily="18" charset="0"/>
                            <a:cs typeface="Calibri" panose="020F0502020204030204" pitchFamily="34" charset="0"/>
                          </a:rPr>
                        </m:ctrlPr>
                      </m:sSubPr>
                      <m:e>
                        <m:r>
                          <a:rPr lang="en-US" altLang="zh-CN" sz="1500" i="1">
                            <a:effectLst/>
                            <a:latin typeface="Cambria Math" panose="02040503050406030204" pitchFamily="18" charset="0"/>
                            <a:ea typeface="DengXian" panose="02010600030101010101" pitchFamily="2" charset="-122"/>
                            <a:cs typeface="Calibri" panose="020F0502020204030204" pitchFamily="34" charset="0"/>
                          </a:rPr>
                          <m:t>𝛽</m:t>
                        </m:r>
                      </m:e>
                      <m:sub>
                        <m:r>
                          <a:rPr lang="en-US" altLang="zh-CN" sz="1500" i="1">
                            <a:effectLst/>
                            <a:latin typeface="Cambria Math" panose="02040503050406030204" pitchFamily="18" charset="0"/>
                            <a:ea typeface="DengXian" panose="02010600030101010101" pitchFamily="2" charset="-122"/>
                            <a:cs typeface="Calibri" panose="020F0502020204030204" pitchFamily="34" charset="0"/>
                          </a:rPr>
                          <m:t>𝑖</m:t>
                        </m:r>
                      </m:sub>
                    </m:sSub>
                  </m:oMath>
                </a14:m>
                <a:r>
                  <a:rPr lang="en-US" altLang="zh-CN" sz="1500" dirty="0">
                    <a:effectLst/>
                    <a:latin typeface="Calibri" panose="020F0502020204030204" pitchFamily="34" charset="0"/>
                    <a:ea typeface="DengXian" panose="02010600030101010101" pitchFamily="2" charset="-122"/>
                    <a:cs typeface="Calibri" panose="020F0502020204030204" pitchFamily="34" charset="0"/>
                  </a:rPr>
                  <a:t> </a:t>
                </a:r>
                <a:r>
                  <a:rPr lang="en-US" altLang="zh-CN" sz="1500" dirty="0">
                    <a:latin typeface="Calibri" panose="020F0502020204030204" pitchFamily="34" charset="0"/>
                    <a:cs typeface="Calibri" panose="020F0502020204030204" pitchFamily="34" charset="0"/>
                  </a:rPr>
                  <a:t>as the independent variable and </a:t>
                </a:r>
                <a14:m>
                  <m:oMath xmlns:m="http://schemas.openxmlformats.org/officeDocument/2006/math">
                    <m:r>
                      <a:rPr lang="en-US" altLang="zh-CN" sz="1500" i="1">
                        <a:latin typeface="Cambria Math" panose="02040503050406030204" pitchFamily="18" charset="0"/>
                      </a:rPr>
                      <m:t>𝐸</m:t>
                    </m:r>
                    <m:d>
                      <m:dPr>
                        <m:ctrlPr>
                          <a:rPr lang="zh-CN" altLang="zh-CN" sz="1500" i="1">
                            <a:latin typeface="Cambria Math" panose="02040503050406030204" pitchFamily="18" charset="0"/>
                          </a:rPr>
                        </m:ctrlPr>
                      </m:dPr>
                      <m:e>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𝑟</m:t>
                            </m:r>
                          </m:e>
                          <m:sub>
                            <m:r>
                              <a:rPr lang="en-US" altLang="zh-CN" sz="1500" i="1">
                                <a:latin typeface="Cambria Math" panose="02040503050406030204" pitchFamily="18" charset="0"/>
                              </a:rPr>
                              <m:t>𝑖</m:t>
                            </m:r>
                          </m:sub>
                        </m:sSub>
                        <m:r>
                          <a:rPr lang="en-US" altLang="zh-CN" sz="1500" i="1">
                            <a:latin typeface="Cambria Math" panose="02040503050406030204" pitchFamily="18" charset="0"/>
                          </a:rPr>
                          <m:t>−</m:t>
                        </m:r>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𝑟</m:t>
                            </m:r>
                          </m:e>
                          <m:sub>
                            <m:r>
                              <a:rPr lang="en-US" altLang="zh-CN" sz="1500" i="1">
                                <a:latin typeface="Cambria Math" panose="02040503050406030204" pitchFamily="18" charset="0"/>
                              </a:rPr>
                              <m:t>𝑓</m:t>
                            </m:r>
                          </m:sub>
                        </m:sSub>
                      </m:e>
                    </m:d>
                  </m:oMath>
                </a14:m>
                <a:r>
                  <a:rPr lang="zh-CN" altLang="zh-CN" sz="1500" dirty="0">
                    <a:effectLst/>
                    <a:latin typeface="Calibri" panose="020F0502020204030204" pitchFamily="34" charset="0"/>
                    <a:cs typeface="Calibri" panose="020F0502020204030204" pitchFamily="34" charset="0"/>
                  </a:rPr>
                  <a:t> </a:t>
                </a:r>
                <a:r>
                  <a:rPr lang="en-US" altLang="zh-CN" sz="1500" dirty="0">
                    <a:latin typeface="Calibri" panose="020F0502020204030204" pitchFamily="34" charset="0"/>
                    <a:cs typeface="Calibri" panose="020F0502020204030204" pitchFamily="34" charset="0"/>
                  </a:rPr>
                  <a:t>as the dependent variable.</a:t>
                </a:r>
              </a:p>
            </p:txBody>
          </p:sp>
        </mc:Choice>
        <mc:Fallback xmlns="">
          <p:sp>
            <p:nvSpPr>
              <p:cNvPr id="12" name="文本框 11">
                <a:extLst>
                  <a:ext uri="{FF2B5EF4-FFF2-40B4-BE49-F238E27FC236}">
                    <a16:creationId xmlns:a16="http://schemas.microsoft.com/office/drawing/2014/main" id="{785D9E36-EC6A-A250-56A1-C89E2AF2E926}"/>
                  </a:ext>
                </a:extLst>
              </p:cNvPr>
              <p:cNvSpPr txBox="1">
                <a:spLocks noRot="1" noChangeAspect="1" noMove="1" noResize="1" noEditPoints="1" noAdjustHandles="1" noChangeArrowheads="1" noChangeShapeType="1" noTextEdit="1"/>
              </p:cNvSpPr>
              <p:nvPr/>
            </p:nvSpPr>
            <p:spPr>
              <a:xfrm>
                <a:off x="102584" y="2360876"/>
                <a:ext cx="7008430" cy="635623"/>
              </a:xfrm>
              <a:prstGeom prst="rect">
                <a:avLst/>
              </a:prstGeom>
              <a:blipFill>
                <a:blip r:embed="rId3"/>
                <a:stretch>
                  <a:fillRect b="-576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93AEC0D6-1A65-47AF-A157-040AA51A4397}"/>
              </a:ext>
            </a:extLst>
          </p:cNvPr>
          <p:cNvSpPr txBox="1"/>
          <p:nvPr/>
        </p:nvSpPr>
        <p:spPr>
          <a:xfrm>
            <a:off x="1637841" y="3425850"/>
            <a:ext cx="6061873" cy="1015663"/>
          </a:xfrm>
          <a:prstGeom prst="rect">
            <a:avLst/>
          </a:prstGeom>
          <a:noFill/>
        </p:spPr>
        <p:txBody>
          <a:bodyPr wrap="square" rtlCol="0">
            <a:spAutoFit/>
          </a:bodyPr>
          <a:lstStyle/>
          <a:p>
            <a:pPr marL="342900" indent="-342900">
              <a:buFont typeface="+mj-lt"/>
              <a:buAutoNum type="arabicPeriod"/>
            </a:pPr>
            <a:r>
              <a:rPr kumimoji="1" lang="en-US" altLang="zh-CN" sz="1500" dirty="0"/>
              <a:t>30 Stocks</a:t>
            </a:r>
          </a:p>
          <a:p>
            <a:pPr marL="342900" indent="-342900">
              <a:buFont typeface="+mj-lt"/>
              <a:buAutoNum type="arabicPeriod"/>
            </a:pPr>
            <a:r>
              <a:rPr kumimoji="1" lang="en-US" altLang="zh-CN" sz="1500" dirty="0"/>
              <a:t>Treatment Group and Control Group</a:t>
            </a:r>
          </a:p>
          <a:p>
            <a:pPr marL="342900" indent="-342900">
              <a:buFont typeface="+mj-lt"/>
              <a:buAutoNum type="arabicPeriod"/>
            </a:pPr>
            <a:r>
              <a:rPr lang="en-US" altLang="zh-CN" sz="1500" kern="100" dirty="0">
                <a:effectLst/>
                <a:latin typeface="Calibri" panose="020F0502020204030204" pitchFamily="34" charset="0"/>
                <a:ea typeface="DengXian" panose="02010600030101010101" pitchFamily="2" charset="-122"/>
                <a:cs typeface="Times New Roman" panose="02020603050405020304" pitchFamily="18" charset="0"/>
              </a:rPr>
              <a:t>4 groups: Control &amp; Small (C&amp;S), Control &amp; Big (C&amp;B), Treatment &amp; Small (T&amp;S), and Treatment &amp; Big (T&amp;B).</a:t>
            </a:r>
            <a:endParaRPr lang="zh-CN" altLang="zh-CN" sz="15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11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5BBBA-6DF4-06D9-331D-714922F356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15ECD7-E099-EB80-9E9F-0B7A3FF26584}"/>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30 stocks</a:t>
            </a:r>
            <a:endParaRPr lang="en-US" dirty="0"/>
          </a:p>
        </p:txBody>
      </p:sp>
      <p:sp>
        <p:nvSpPr>
          <p:cNvPr id="8" name="Slide Number Placeholder 5">
            <a:extLst>
              <a:ext uri="{FF2B5EF4-FFF2-40B4-BE49-F238E27FC236}">
                <a16:creationId xmlns:a16="http://schemas.microsoft.com/office/drawing/2014/main" id="{F5AF1E2B-3807-495C-2AAB-3580899FBA12}"/>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17</a:t>
            </a:fld>
            <a:endParaRPr lang="en-US" dirty="0"/>
          </a:p>
        </p:txBody>
      </p:sp>
      <p:pic>
        <p:nvPicPr>
          <p:cNvPr id="9" name="图片 8" descr="表格&#10;&#10;AI 生成的内容可能不正确。">
            <a:extLst>
              <a:ext uri="{FF2B5EF4-FFF2-40B4-BE49-F238E27FC236}">
                <a16:creationId xmlns:a16="http://schemas.microsoft.com/office/drawing/2014/main" id="{616CDC00-EB97-D572-39EC-B2B9BE29B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409" y="862462"/>
            <a:ext cx="4561181" cy="894983"/>
          </a:xfrm>
          <a:prstGeom prst="rect">
            <a:avLst/>
          </a:prstGeom>
        </p:spPr>
      </p:pic>
      <p:pic>
        <p:nvPicPr>
          <p:cNvPr id="11" name="图片 10" descr="图表, 散点图&#10;&#10;AI 生成的内容可能不正确。">
            <a:extLst>
              <a:ext uri="{FF2B5EF4-FFF2-40B4-BE49-F238E27FC236}">
                <a16:creationId xmlns:a16="http://schemas.microsoft.com/office/drawing/2014/main" id="{5959BFFA-354F-73BE-4183-3E496D67A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291" y="1995131"/>
            <a:ext cx="5367415" cy="1765362"/>
          </a:xfrm>
          <a:prstGeom prst="rect">
            <a:avLst/>
          </a:prstGeom>
        </p:spPr>
      </p:pic>
      <p:pic>
        <p:nvPicPr>
          <p:cNvPr id="14" name="图片 13" descr="表格&#10;&#10;AI 生成的内容可能不正确。">
            <a:extLst>
              <a:ext uri="{FF2B5EF4-FFF2-40B4-BE49-F238E27FC236}">
                <a16:creationId xmlns:a16="http://schemas.microsoft.com/office/drawing/2014/main" id="{9FE47CF0-995E-7D2F-8BE2-04A0F7877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529" y="3998178"/>
            <a:ext cx="4304938" cy="836791"/>
          </a:xfrm>
          <a:prstGeom prst="rect">
            <a:avLst/>
          </a:prstGeom>
        </p:spPr>
      </p:pic>
    </p:spTree>
    <p:extLst>
      <p:ext uri="{BB962C8B-B14F-4D97-AF65-F5344CB8AC3E}">
        <p14:creationId xmlns:p14="http://schemas.microsoft.com/office/powerpoint/2010/main" val="180111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A026D-8686-E637-CC68-E4038753F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E15F4E-38CD-7588-E0EB-C675C0D319EF}"/>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2 groups</a:t>
            </a:r>
            <a:endParaRPr lang="en-US" dirty="0"/>
          </a:p>
        </p:txBody>
      </p:sp>
      <p:sp>
        <p:nvSpPr>
          <p:cNvPr id="8" name="Slide Number Placeholder 5">
            <a:extLst>
              <a:ext uri="{FF2B5EF4-FFF2-40B4-BE49-F238E27FC236}">
                <a16:creationId xmlns:a16="http://schemas.microsoft.com/office/drawing/2014/main" id="{05750944-E0D4-0D1D-55FA-72AFB8075F32}"/>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18</a:t>
            </a:fld>
            <a:endParaRPr lang="en-US" dirty="0"/>
          </a:p>
        </p:txBody>
      </p:sp>
      <p:pic>
        <p:nvPicPr>
          <p:cNvPr id="3" name="图片 2" descr="表格&#10;&#10;AI 生成的内容可能不正确。">
            <a:extLst>
              <a:ext uri="{FF2B5EF4-FFF2-40B4-BE49-F238E27FC236}">
                <a16:creationId xmlns:a16="http://schemas.microsoft.com/office/drawing/2014/main" id="{37EB61BF-859B-7D65-A420-D5D89A39F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856" y="970502"/>
            <a:ext cx="4166375" cy="796795"/>
          </a:xfrm>
          <a:prstGeom prst="rect">
            <a:avLst/>
          </a:prstGeom>
        </p:spPr>
      </p:pic>
      <p:pic>
        <p:nvPicPr>
          <p:cNvPr id="10" name="图片 9" descr="图表, 散点图&#10;&#10;AI 生成的内容可能不正确。">
            <a:extLst>
              <a:ext uri="{FF2B5EF4-FFF2-40B4-BE49-F238E27FC236}">
                <a16:creationId xmlns:a16="http://schemas.microsoft.com/office/drawing/2014/main" id="{B2CB9FE2-79FA-20E0-F0AD-6CB1AFBF6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387" y="1924112"/>
            <a:ext cx="5283041" cy="2053084"/>
          </a:xfrm>
          <a:prstGeom prst="rect">
            <a:avLst/>
          </a:prstGeom>
        </p:spPr>
      </p:pic>
      <p:pic>
        <p:nvPicPr>
          <p:cNvPr id="13" name="图片 12" descr="表格&#10;&#10;AI 生成的内容可能不正确。">
            <a:extLst>
              <a:ext uri="{FF2B5EF4-FFF2-40B4-BE49-F238E27FC236}">
                <a16:creationId xmlns:a16="http://schemas.microsoft.com/office/drawing/2014/main" id="{DBDD4884-A525-13CF-3AAF-6295555FA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987" y="4134011"/>
            <a:ext cx="4005684" cy="791712"/>
          </a:xfrm>
          <a:prstGeom prst="rect">
            <a:avLst/>
          </a:prstGeom>
        </p:spPr>
      </p:pic>
    </p:spTree>
    <p:extLst>
      <p:ext uri="{BB962C8B-B14F-4D97-AF65-F5344CB8AC3E}">
        <p14:creationId xmlns:p14="http://schemas.microsoft.com/office/powerpoint/2010/main" val="348554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874FC-42A5-FFAE-25B6-17D8B709F5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3C5F22-D00E-7275-F234-6457673A22E1}"/>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2 groups</a:t>
            </a:r>
            <a:endParaRPr lang="en-US" dirty="0"/>
          </a:p>
        </p:txBody>
      </p:sp>
      <p:sp>
        <p:nvSpPr>
          <p:cNvPr id="8" name="Slide Number Placeholder 5">
            <a:extLst>
              <a:ext uri="{FF2B5EF4-FFF2-40B4-BE49-F238E27FC236}">
                <a16:creationId xmlns:a16="http://schemas.microsoft.com/office/drawing/2014/main" id="{A76CA428-E68D-4245-1C9D-DB2D7D97A3F5}"/>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19</a:t>
            </a:fld>
            <a:endParaRPr lang="en-US" dirty="0"/>
          </a:p>
        </p:txBody>
      </p:sp>
      <p:pic>
        <p:nvPicPr>
          <p:cNvPr id="5" name="图片 4" descr="表格&#10;&#10;AI 生成的内容可能不正确。">
            <a:extLst>
              <a:ext uri="{FF2B5EF4-FFF2-40B4-BE49-F238E27FC236}">
                <a16:creationId xmlns:a16="http://schemas.microsoft.com/office/drawing/2014/main" id="{2C222808-EBF9-F8B5-7CE2-4DE075B51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55" y="825929"/>
            <a:ext cx="3982658" cy="772052"/>
          </a:xfrm>
          <a:prstGeom prst="rect">
            <a:avLst/>
          </a:prstGeom>
        </p:spPr>
      </p:pic>
      <p:pic>
        <p:nvPicPr>
          <p:cNvPr id="7" name="图片 6" descr="图表, 散点图&#10;&#10;AI 生成的内容可能不正确。">
            <a:extLst>
              <a:ext uri="{FF2B5EF4-FFF2-40B4-BE49-F238E27FC236}">
                <a16:creationId xmlns:a16="http://schemas.microsoft.com/office/drawing/2014/main" id="{9FBB2B23-C509-17E0-58E2-D4547E33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223" y="1765725"/>
            <a:ext cx="5811921" cy="2239715"/>
          </a:xfrm>
          <a:prstGeom prst="rect">
            <a:avLst/>
          </a:prstGeom>
        </p:spPr>
      </p:pic>
      <p:pic>
        <p:nvPicPr>
          <p:cNvPr id="11" name="图片 10" descr="表格&#10;&#10;AI 生成的内容可能不正确。">
            <a:extLst>
              <a:ext uri="{FF2B5EF4-FFF2-40B4-BE49-F238E27FC236}">
                <a16:creationId xmlns:a16="http://schemas.microsoft.com/office/drawing/2014/main" id="{ECAD833A-8205-C192-226A-9A546E31E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471" y="4173184"/>
            <a:ext cx="3866042" cy="793268"/>
          </a:xfrm>
          <a:prstGeom prst="rect">
            <a:avLst/>
          </a:prstGeom>
        </p:spPr>
      </p:pic>
    </p:spTree>
    <p:extLst>
      <p:ext uri="{BB962C8B-B14F-4D97-AF65-F5344CB8AC3E}">
        <p14:creationId xmlns:p14="http://schemas.microsoft.com/office/powerpoint/2010/main" val="98840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0E0-6AA5-0EFB-F5BD-780A7703809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F38C541-B13A-F501-35EA-F6794A49766E}"/>
              </a:ext>
            </a:extLst>
          </p:cNvPr>
          <p:cNvSpPr>
            <a:spLocks noGrp="1"/>
          </p:cNvSpPr>
          <p:nvPr>
            <p:ph idx="1"/>
          </p:nvPr>
        </p:nvSpPr>
        <p:spPr>
          <a:xfrm>
            <a:off x="266699" y="857341"/>
            <a:ext cx="8797402" cy="4069765"/>
          </a:xfrm>
        </p:spPr>
        <p:txBody>
          <a:bodyPr>
            <a:normAutofit fontScale="92500" lnSpcReduction="20000"/>
          </a:bodyPr>
          <a:lstStyle/>
          <a:p>
            <a:pPr>
              <a:lnSpc>
                <a:spcPct val="110000"/>
              </a:lnSpc>
            </a:pPr>
            <a:r>
              <a:rPr lang="en-US" b="1" dirty="0">
                <a:solidFill>
                  <a:schemeClr val="accent1">
                    <a:lumMod val="75000"/>
                  </a:schemeClr>
                </a:solidFill>
              </a:rPr>
              <a:t>Background</a:t>
            </a:r>
          </a:p>
          <a:p>
            <a:pPr>
              <a:lnSpc>
                <a:spcPct val="110000"/>
              </a:lnSpc>
            </a:pPr>
            <a:r>
              <a:rPr lang="en-US" b="1" dirty="0">
                <a:solidFill>
                  <a:schemeClr val="accent1">
                    <a:lumMod val="75000"/>
                  </a:schemeClr>
                </a:solidFill>
              </a:rPr>
              <a:t>Part I – Event Study Analysis</a:t>
            </a:r>
          </a:p>
          <a:p>
            <a:pPr lvl="1">
              <a:lnSpc>
                <a:spcPct val="110000"/>
              </a:lnSpc>
            </a:pPr>
            <a:r>
              <a:rPr lang="en-US" altLang="zh-CN" dirty="0"/>
              <a:t>Analysis before the event</a:t>
            </a:r>
          </a:p>
          <a:p>
            <a:pPr lvl="1">
              <a:lnSpc>
                <a:spcPct val="110000"/>
              </a:lnSpc>
            </a:pPr>
            <a:r>
              <a:rPr lang="en-US" altLang="zh-CN" dirty="0"/>
              <a:t>Methods</a:t>
            </a:r>
          </a:p>
          <a:p>
            <a:pPr lvl="1">
              <a:lnSpc>
                <a:spcPct val="110000"/>
              </a:lnSpc>
            </a:pPr>
            <a:r>
              <a:rPr lang="en-US" altLang="zh-CN" dirty="0"/>
              <a:t>Results </a:t>
            </a:r>
          </a:p>
          <a:p>
            <a:pPr lvl="1">
              <a:lnSpc>
                <a:spcPct val="110000"/>
              </a:lnSpc>
            </a:pPr>
            <a:r>
              <a:rPr lang="en-US" altLang="zh-CN" dirty="0"/>
              <a:t>Discussion</a:t>
            </a:r>
          </a:p>
          <a:p>
            <a:pPr>
              <a:lnSpc>
                <a:spcPct val="110000"/>
              </a:lnSpc>
            </a:pPr>
            <a:r>
              <a:rPr lang="en-US" altLang="zh-CN" b="1" dirty="0">
                <a:solidFill>
                  <a:schemeClr val="accent1">
                    <a:lumMod val="75000"/>
                  </a:schemeClr>
                </a:solidFill>
              </a:rPr>
              <a:t>Part II – Portfolio Analysis</a:t>
            </a:r>
          </a:p>
          <a:p>
            <a:pPr lvl="1">
              <a:lnSpc>
                <a:spcPct val="110000"/>
              </a:lnSpc>
            </a:pPr>
            <a:r>
              <a:rPr lang="en-US" altLang="zh-CN" dirty="0"/>
              <a:t>Market beta analysis for 30 stocks before and after the event</a:t>
            </a:r>
          </a:p>
          <a:p>
            <a:pPr lvl="1">
              <a:lnSpc>
                <a:spcPct val="110000"/>
              </a:lnSpc>
            </a:pPr>
            <a:r>
              <a:rPr lang="en-US" altLang="zh-CN" dirty="0"/>
              <a:t>Market beta analysis for 2 groups before and after the event</a:t>
            </a:r>
          </a:p>
          <a:p>
            <a:pPr lvl="1">
              <a:lnSpc>
                <a:spcPct val="110000"/>
              </a:lnSpc>
            </a:pPr>
            <a:r>
              <a:rPr lang="en-US" altLang="zh-CN" dirty="0"/>
              <a:t>Market beta analysis for 4 groups before and after the event </a:t>
            </a:r>
          </a:p>
          <a:p>
            <a:pPr lvl="1">
              <a:lnSpc>
                <a:spcPct val="110000"/>
              </a:lnSpc>
            </a:pPr>
            <a:r>
              <a:rPr lang="en-US" altLang="zh-CN" dirty="0"/>
              <a:t>Small Firm Effect</a:t>
            </a:r>
          </a:p>
          <a:p>
            <a:pPr lvl="1">
              <a:lnSpc>
                <a:spcPct val="110000"/>
              </a:lnSpc>
            </a:pPr>
            <a:r>
              <a:rPr lang="en-US" altLang="zh-CN" dirty="0"/>
              <a:t>Investment strategy recommendation</a:t>
            </a:r>
            <a:endParaRPr lang="en-US" altLang="zh-CN" b="1" dirty="0">
              <a:solidFill>
                <a:schemeClr val="accent1">
                  <a:lumMod val="75000"/>
                </a:schemeClr>
              </a:solidFill>
            </a:endParaRPr>
          </a:p>
          <a:p>
            <a:pPr marL="0" indent="0">
              <a:lnSpc>
                <a:spcPct val="110000"/>
              </a:lnSpc>
              <a:buNone/>
            </a:pPr>
            <a:endParaRPr lang="en-US" altLang="zh-CN" b="1" dirty="0">
              <a:solidFill>
                <a:schemeClr val="accent1">
                  <a:lumMod val="75000"/>
                </a:schemeClr>
              </a:solidFill>
            </a:endParaRPr>
          </a:p>
        </p:txBody>
      </p:sp>
      <p:sp>
        <p:nvSpPr>
          <p:cNvPr id="4" name="Slide Number Placeholder 5">
            <a:extLst>
              <a:ext uri="{FF2B5EF4-FFF2-40B4-BE49-F238E27FC236}">
                <a16:creationId xmlns:a16="http://schemas.microsoft.com/office/drawing/2014/main" id="{BC02434B-E4F4-EFEE-A0B6-017FFC8380B0}"/>
              </a:ext>
            </a:extLst>
          </p:cNvPr>
          <p:cNvSpPr>
            <a:spLocks noGrp="1"/>
          </p:cNvSpPr>
          <p:nvPr>
            <p:ph type="sldNum" sz="quarter" idx="12"/>
          </p:nvPr>
        </p:nvSpPr>
        <p:spPr>
          <a:xfrm>
            <a:off x="6671014" y="4834969"/>
            <a:ext cx="2057400" cy="223225"/>
          </a:xfrm>
        </p:spPr>
        <p:txBody>
          <a:bodyPr/>
          <a:lstStyle/>
          <a:p>
            <a:fld id="{2B7B873C-A46E-4878-A014-BF36A57BE664}" type="slidenum">
              <a:rPr lang="en-US" smtClean="0"/>
              <a:pPr/>
              <a:t>2</a:t>
            </a:fld>
            <a:endParaRPr lang="en-US" dirty="0"/>
          </a:p>
        </p:txBody>
      </p:sp>
    </p:spTree>
    <p:extLst>
      <p:ext uri="{BB962C8B-B14F-4D97-AF65-F5344CB8AC3E}">
        <p14:creationId xmlns:p14="http://schemas.microsoft.com/office/powerpoint/2010/main" val="372651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3FB0-C1E2-E598-DCB8-A8A549A63D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C92C95-D6CC-6F3B-5B12-EDFF8B359586}"/>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4 groups</a:t>
            </a:r>
            <a:endParaRPr lang="en-US" dirty="0"/>
          </a:p>
        </p:txBody>
      </p:sp>
      <p:sp>
        <p:nvSpPr>
          <p:cNvPr id="8" name="Slide Number Placeholder 5">
            <a:extLst>
              <a:ext uri="{FF2B5EF4-FFF2-40B4-BE49-F238E27FC236}">
                <a16:creationId xmlns:a16="http://schemas.microsoft.com/office/drawing/2014/main" id="{E410C368-F69D-64FB-497C-43D6E1F7B76B}"/>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20</a:t>
            </a:fld>
            <a:endParaRPr lang="en-US" dirty="0"/>
          </a:p>
        </p:txBody>
      </p:sp>
      <p:pic>
        <p:nvPicPr>
          <p:cNvPr id="3" name="图片 2" descr="表格&#10;&#10;AI 生成的内容可能不正确。">
            <a:extLst>
              <a:ext uri="{FF2B5EF4-FFF2-40B4-BE49-F238E27FC236}">
                <a16:creationId xmlns:a16="http://schemas.microsoft.com/office/drawing/2014/main" id="{3888EF42-FE46-A82E-1748-DCBE13E9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367" y="977467"/>
            <a:ext cx="4996811" cy="3857502"/>
          </a:xfrm>
          <a:prstGeom prst="rect">
            <a:avLst/>
          </a:prstGeom>
        </p:spPr>
      </p:pic>
    </p:spTree>
    <p:extLst>
      <p:ext uri="{BB962C8B-B14F-4D97-AF65-F5344CB8AC3E}">
        <p14:creationId xmlns:p14="http://schemas.microsoft.com/office/powerpoint/2010/main" val="2222913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1DD8-03C4-08C3-589C-8137F42BFA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D22DF2-B675-5B6A-DFE0-4C77D2F92D1E}"/>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4 groups</a:t>
            </a:r>
            <a:endParaRPr lang="en-US" dirty="0"/>
          </a:p>
        </p:txBody>
      </p:sp>
      <p:sp>
        <p:nvSpPr>
          <p:cNvPr id="8" name="Slide Number Placeholder 5">
            <a:extLst>
              <a:ext uri="{FF2B5EF4-FFF2-40B4-BE49-F238E27FC236}">
                <a16:creationId xmlns:a16="http://schemas.microsoft.com/office/drawing/2014/main" id="{C448822B-2B48-3E68-AC59-FD947592E610}"/>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21</a:t>
            </a:fld>
            <a:endParaRPr lang="en-US" dirty="0"/>
          </a:p>
        </p:txBody>
      </p:sp>
      <p:pic>
        <p:nvPicPr>
          <p:cNvPr id="5" name="图片 4" descr="表格&#10;&#10;AI 生成的内容可能不正确。">
            <a:extLst>
              <a:ext uri="{FF2B5EF4-FFF2-40B4-BE49-F238E27FC236}">
                <a16:creationId xmlns:a16="http://schemas.microsoft.com/office/drawing/2014/main" id="{F4DFF32A-B701-71B2-C874-06ECE820A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89" y="801657"/>
            <a:ext cx="5091621" cy="1051173"/>
          </a:xfrm>
          <a:prstGeom prst="rect">
            <a:avLst/>
          </a:prstGeom>
        </p:spPr>
      </p:pic>
      <p:pic>
        <p:nvPicPr>
          <p:cNvPr id="7" name="图片 6" descr="图表, 散点图&#10;&#10;AI 生成的内容可能不正确。">
            <a:extLst>
              <a:ext uri="{FF2B5EF4-FFF2-40B4-BE49-F238E27FC236}">
                <a16:creationId xmlns:a16="http://schemas.microsoft.com/office/drawing/2014/main" id="{257C492A-088F-618E-5D87-65FA6DBAA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786" y="1986770"/>
            <a:ext cx="5484427" cy="2922171"/>
          </a:xfrm>
          <a:prstGeom prst="rect">
            <a:avLst/>
          </a:prstGeom>
        </p:spPr>
      </p:pic>
    </p:spTree>
    <p:extLst>
      <p:ext uri="{BB962C8B-B14F-4D97-AF65-F5344CB8AC3E}">
        <p14:creationId xmlns:p14="http://schemas.microsoft.com/office/powerpoint/2010/main" val="3736076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50A3-CD6E-8DBD-0A7A-BD256AB0A6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28992F-7906-F822-BB81-A2F9BD168858}"/>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for 4 groups</a:t>
            </a:r>
            <a:endParaRPr lang="en-US" dirty="0"/>
          </a:p>
        </p:txBody>
      </p:sp>
      <p:sp>
        <p:nvSpPr>
          <p:cNvPr id="8" name="Slide Number Placeholder 5">
            <a:extLst>
              <a:ext uri="{FF2B5EF4-FFF2-40B4-BE49-F238E27FC236}">
                <a16:creationId xmlns:a16="http://schemas.microsoft.com/office/drawing/2014/main" id="{899C8F1B-2490-0E10-B2B1-EF0C97EFA8FF}"/>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22</a:t>
            </a:fld>
            <a:endParaRPr lang="en-US" dirty="0"/>
          </a:p>
        </p:txBody>
      </p:sp>
      <p:pic>
        <p:nvPicPr>
          <p:cNvPr id="3" name="图片 2" descr="图表, 散点图&#10;&#10;AI 生成的内容可能不正确。">
            <a:extLst>
              <a:ext uri="{FF2B5EF4-FFF2-40B4-BE49-F238E27FC236}">
                <a16:creationId xmlns:a16="http://schemas.microsoft.com/office/drawing/2014/main" id="{0800AFA6-B05A-41A4-A2C9-91A096640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400" y="791777"/>
            <a:ext cx="4598880" cy="2741054"/>
          </a:xfrm>
          <a:prstGeom prst="rect">
            <a:avLst/>
          </a:prstGeom>
        </p:spPr>
      </p:pic>
      <p:pic>
        <p:nvPicPr>
          <p:cNvPr id="11" name="图片 10" descr="表格&#10;&#10;AI 生成的内容可能不正确。">
            <a:extLst>
              <a:ext uri="{FF2B5EF4-FFF2-40B4-BE49-F238E27FC236}">
                <a16:creationId xmlns:a16="http://schemas.microsoft.com/office/drawing/2014/main" id="{7BF8737E-C008-6C03-934A-00D01EF0A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563" y="3745277"/>
            <a:ext cx="5892553" cy="1212891"/>
          </a:xfrm>
          <a:prstGeom prst="rect">
            <a:avLst/>
          </a:prstGeom>
        </p:spPr>
      </p:pic>
    </p:spTree>
    <p:extLst>
      <p:ext uri="{BB962C8B-B14F-4D97-AF65-F5344CB8AC3E}">
        <p14:creationId xmlns:p14="http://schemas.microsoft.com/office/powerpoint/2010/main" val="3900767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6857-E575-D718-D043-477775C87E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AAAEEB-F0BD-58BA-14D9-5517814C8DC0}"/>
              </a:ext>
            </a:extLst>
          </p:cNvPr>
          <p:cNvSpPr>
            <a:spLocks noGrp="1"/>
          </p:cNvSpPr>
          <p:nvPr>
            <p:ph type="title"/>
          </p:nvPr>
        </p:nvSpPr>
        <p:spPr>
          <a:xfrm>
            <a:off x="266700" y="85306"/>
            <a:ext cx="8028608" cy="619534"/>
          </a:xfrm>
        </p:spPr>
        <p:txBody>
          <a:bodyPr anchor="ctr">
            <a:normAutofit/>
          </a:bodyPr>
          <a:lstStyle/>
          <a:p>
            <a:r>
              <a:rPr lang="en-US" altLang="zh-CN" dirty="0"/>
              <a:t>Part II – Market beta analysis and small firm effect</a:t>
            </a:r>
            <a:endParaRPr lang="en-US" dirty="0"/>
          </a:p>
        </p:txBody>
      </p:sp>
      <p:sp>
        <p:nvSpPr>
          <p:cNvPr id="8" name="Slide Number Placeholder 5">
            <a:extLst>
              <a:ext uri="{FF2B5EF4-FFF2-40B4-BE49-F238E27FC236}">
                <a16:creationId xmlns:a16="http://schemas.microsoft.com/office/drawing/2014/main" id="{70AF2141-1B3E-773F-1565-CFBB2EAB98EC}"/>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23</a:t>
            </a:fld>
            <a:endParaRPr lang="en-US" dirty="0"/>
          </a:p>
        </p:txBody>
      </p:sp>
      <p:sp>
        <p:nvSpPr>
          <p:cNvPr id="5" name="文本框 4">
            <a:extLst>
              <a:ext uri="{FF2B5EF4-FFF2-40B4-BE49-F238E27FC236}">
                <a16:creationId xmlns:a16="http://schemas.microsoft.com/office/drawing/2014/main" id="{957BBAE2-D201-A946-885C-DB37D4F78CD8}"/>
              </a:ext>
            </a:extLst>
          </p:cNvPr>
          <p:cNvSpPr txBox="1"/>
          <p:nvPr/>
        </p:nvSpPr>
        <p:spPr>
          <a:xfrm>
            <a:off x="19870" y="878674"/>
            <a:ext cx="8522268" cy="841384"/>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1" lang="en-US" altLang="zh-CN" sz="1500" dirty="0">
                <a:latin typeface="Calibri" panose="020F0502020204030204" pitchFamily="34" charset="0"/>
                <a:cs typeface="Calibri" panose="020F0502020204030204" pitchFamily="34" charset="0"/>
              </a:rPr>
              <a:t>It can be observed that the </a:t>
            </a:r>
            <a:r>
              <a:rPr kumimoji="1" lang="en-US" altLang="zh-CN" sz="1500" dirty="0">
                <a:solidFill>
                  <a:schemeClr val="accent2"/>
                </a:solidFill>
                <a:latin typeface="Calibri" panose="020F0502020204030204" pitchFamily="34" charset="0"/>
                <a:cs typeface="Calibri" panose="020F0502020204030204" pitchFamily="34" charset="0"/>
              </a:rPr>
              <a:t>CAPM doesn’t hold for any group, indicating that beta fails to account for the average returns among groups</a:t>
            </a:r>
            <a:r>
              <a:rPr kumimoji="1" lang="en-US" altLang="zh-CN" sz="1500" dirty="0">
                <a:latin typeface="Calibri" panose="020F0502020204030204" pitchFamily="34" charset="0"/>
                <a:cs typeface="Calibri" panose="020F0502020204030204" pitchFamily="34" charset="0"/>
              </a:rPr>
              <a:t>. One possible explanation is that other factors exist besides beta. </a:t>
            </a:r>
          </a:p>
        </p:txBody>
      </p:sp>
      <p:pic>
        <p:nvPicPr>
          <p:cNvPr id="7" name="图片 6" descr="表格&#10;&#10;AI 生成的内容可能不正确。">
            <a:extLst>
              <a:ext uri="{FF2B5EF4-FFF2-40B4-BE49-F238E27FC236}">
                <a16:creationId xmlns:a16="http://schemas.microsoft.com/office/drawing/2014/main" id="{FC68302B-9206-AA98-E43F-7A654980A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98" y="3311919"/>
            <a:ext cx="6232523" cy="1286714"/>
          </a:xfrm>
          <a:prstGeom prst="rect">
            <a:avLst/>
          </a:prstGeom>
        </p:spPr>
      </p:pic>
      <p:sp>
        <p:nvSpPr>
          <p:cNvPr id="10" name="文本框 9">
            <a:extLst>
              <a:ext uri="{FF2B5EF4-FFF2-40B4-BE49-F238E27FC236}">
                <a16:creationId xmlns:a16="http://schemas.microsoft.com/office/drawing/2014/main" id="{C83297D7-715A-6BC2-FCF1-2DB5900673CA}"/>
              </a:ext>
            </a:extLst>
          </p:cNvPr>
          <p:cNvSpPr txBox="1"/>
          <p:nvPr/>
        </p:nvSpPr>
        <p:spPr>
          <a:xfrm>
            <a:off x="19870" y="1923289"/>
            <a:ext cx="8522268" cy="1095300"/>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1" lang="en-US" altLang="zh-CN" sz="1500" dirty="0">
                <a:latin typeface="Calibri" panose="020F0502020204030204" pitchFamily="34" charset="0"/>
                <a:cs typeface="Calibri" panose="020F0502020204030204" pitchFamily="34" charset="0"/>
              </a:rPr>
              <a:t>However, according to calculations based on the table below, the time-weighted average return for small firms is approximately 3.6%, about 2% higher than that for large firms. </a:t>
            </a:r>
            <a:r>
              <a:rPr kumimoji="1" lang="en-US" altLang="zh-CN" sz="1500" dirty="0">
                <a:solidFill>
                  <a:schemeClr val="accent2"/>
                </a:solidFill>
                <a:latin typeface="Calibri" panose="020F0502020204030204" pitchFamily="34" charset="0"/>
                <a:cs typeface="Calibri" panose="020F0502020204030204" pitchFamily="34" charset="0"/>
              </a:rPr>
              <a:t>This result supports the existence of the long-term Small Firm Effect and violates the semi-strong form of the Efficient Market Hypothesis.</a:t>
            </a:r>
          </a:p>
        </p:txBody>
      </p:sp>
    </p:spTree>
    <p:extLst>
      <p:ext uri="{BB962C8B-B14F-4D97-AF65-F5344CB8AC3E}">
        <p14:creationId xmlns:p14="http://schemas.microsoft.com/office/powerpoint/2010/main" val="101557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B0266-3662-A340-506A-BCD8BB76DA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422DFF-E9F1-DC7D-BBAA-E701983DD352}"/>
              </a:ext>
            </a:extLst>
          </p:cNvPr>
          <p:cNvSpPr>
            <a:spLocks noGrp="1"/>
          </p:cNvSpPr>
          <p:nvPr>
            <p:ph type="title"/>
          </p:nvPr>
        </p:nvSpPr>
        <p:spPr>
          <a:xfrm>
            <a:off x="266700" y="85306"/>
            <a:ext cx="8028608" cy="619534"/>
          </a:xfrm>
        </p:spPr>
        <p:txBody>
          <a:bodyPr anchor="ctr">
            <a:normAutofit/>
          </a:bodyPr>
          <a:lstStyle/>
          <a:p>
            <a:r>
              <a:rPr lang="en-US" altLang="zh-CN" dirty="0"/>
              <a:t>Part II – Investment strategy recommendation</a:t>
            </a:r>
            <a:endParaRPr lang="en-US" dirty="0"/>
          </a:p>
        </p:txBody>
      </p:sp>
      <p:sp>
        <p:nvSpPr>
          <p:cNvPr id="8" name="Slide Number Placeholder 5">
            <a:extLst>
              <a:ext uri="{FF2B5EF4-FFF2-40B4-BE49-F238E27FC236}">
                <a16:creationId xmlns:a16="http://schemas.microsoft.com/office/drawing/2014/main" id="{0EB23DFB-DB90-A962-C58E-74514F4D2E76}"/>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24</a:t>
            </a:fld>
            <a:endParaRPr lang="en-US" dirty="0"/>
          </a:p>
        </p:txBody>
      </p:sp>
      <p:sp>
        <p:nvSpPr>
          <p:cNvPr id="10" name="文本框 9">
            <a:extLst>
              <a:ext uri="{FF2B5EF4-FFF2-40B4-BE49-F238E27FC236}">
                <a16:creationId xmlns:a16="http://schemas.microsoft.com/office/drawing/2014/main" id="{FC838A58-B6A2-D60D-7944-8BA753100DFF}"/>
              </a:ext>
            </a:extLst>
          </p:cNvPr>
          <p:cNvSpPr txBox="1"/>
          <p:nvPr/>
        </p:nvSpPr>
        <p:spPr>
          <a:xfrm>
            <a:off x="19870" y="1053278"/>
            <a:ext cx="8522268" cy="2872709"/>
          </a:xfrm>
          <a:prstGeom prst="rect">
            <a:avLst/>
          </a:prstGeom>
          <a:noFill/>
        </p:spPr>
        <p:txBody>
          <a:bodyPr wrap="square">
            <a:spAutoFit/>
          </a:bodyPr>
          <a:lstStyle/>
          <a:p>
            <a:pPr marL="800100" lvl="1" indent="-342900">
              <a:lnSpc>
                <a:spcPct val="110000"/>
              </a:lnSpc>
              <a:buClr>
                <a:srgbClr val="A52337"/>
              </a:buClr>
              <a:buFont typeface="+mj-lt"/>
              <a:buAutoNum type="arabicPeriod"/>
              <a:defRPr/>
            </a:pPr>
            <a:r>
              <a:rPr kumimoji="1" lang="en-US" altLang="zh-CN" sz="1500" dirty="0">
                <a:latin typeface="Calibri" panose="020F0502020204030204" pitchFamily="34" charset="0"/>
                <a:cs typeface="Calibri" panose="020F0502020204030204" pitchFamily="34" charset="0"/>
              </a:rPr>
              <a:t>Since CAPM is invalid in this case, the alpha calculated based on it may include errors that are not captured by beta. Therefore, using the CAPM's alpha for long-short strategies may be ineffective, as there is bias in alpha itself. (Other factors? Factor investing in quantitative finance)</a:t>
            </a:r>
          </a:p>
          <a:p>
            <a:pPr marL="800100" lvl="1" indent="-342900">
              <a:lnSpc>
                <a:spcPct val="110000"/>
              </a:lnSpc>
              <a:buClr>
                <a:srgbClr val="A52337"/>
              </a:buClr>
              <a:buFont typeface="+mj-lt"/>
              <a:buAutoNum type="arabicPeriod"/>
              <a:defRPr/>
            </a:pPr>
            <a:endParaRPr kumimoji="1" lang="en-US" altLang="zh-CN" sz="1500" dirty="0">
              <a:latin typeface="Calibri" panose="020F0502020204030204" pitchFamily="34" charset="0"/>
              <a:cs typeface="Calibri" panose="020F0502020204030204" pitchFamily="34" charset="0"/>
            </a:endParaRPr>
          </a:p>
          <a:p>
            <a:pPr marL="800100" lvl="1" indent="-342900">
              <a:lnSpc>
                <a:spcPct val="110000"/>
              </a:lnSpc>
              <a:buClr>
                <a:srgbClr val="A52337"/>
              </a:buClr>
              <a:buFont typeface="+mj-lt"/>
              <a:buAutoNum type="arabicPeriod"/>
              <a:defRPr/>
            </a:pPr>
            <a:r>
              <a:rPr kumimoji="1" lang="en-US" altLang="zh-CN" sz="1500" dirty="0">
                <a:latin typeface="Calibri" panose="020F0502020204030204" pitchFamily="34" charset="0"/>
                <a:cs typeface="Calibri" panose="020F0502020204030204" pitchFamily="34" charset="0"/>
              </a:rPr>
              <a:t>Although there’s small firm effect during the whole period, small-cap strategy doesn’t perform well after the event.</a:t>
            </a:r>
          </a:p>
          <a:p>
            <a:pPr marL="800100" lvl="1" indent="-342900">
              <a:lnSpc>
                <a:spcPct val="110000"/>
              </a:lnSpc>
              <a:buClr>
                <a:srgbClr val="A52337"/>
              </a:buClr>
              <a:buFont typeface="+mj-lt"/>
              <a:buAutoNum type="arabicPeriod"/>
              <a:defRPr/>
            </a:pPr>
            <a:endParaRPr kumimoji="1" lang="en-US" altLang="zh-CN" sz="1500" dirty="0">
              <a:latin typeface="Calibri" panose="020F0502020204030204" pitchFamily="34" charset="0"/>
              <a:cs typeface="Calibri" panose="020F0502020204030204" pitchFamily="34" charset="0"/>
            </a:endParaRPr>
          </a:p>
          <a:p>
            <a:pPr marL="800100" lvl="1" indent="-342900">
              <a:lnSpc>
                <a:spcPct val="110000"/>
              </a:lnSpc>
              <a:buClr>
                <a:srgbClr val="A52337"/>
              </a:buClr>
              <a:buFont typeface="+mj-lt"/>
              <a:buAutoNum type="arabicPeriod"/>
              <a:defRPr/>
            </a:pPr>
            <a:r>
              <a:rPr kumimoji="1" lang="en-US" altLang="zh-CN" sz="1500" dirty="0">
                <a:latin typeface="Calibri" panose="020F0502020204030204" pitchFamily="34" charset="0"/>
                <a:cs typeface="Calibri" panose="020F0502020204030204" pitchFamily="34" charset="0"/>
              </a:rPr>
              <a:t>If investors are optimistic about the value enhancement that Microsoft's acquisition of Activision Blizzard will bring to the treatment group (i.e. they want to hold some of stocks from the treatment group), A natural and simple strategy is recommended by this report as follows:</a:t>
            </a:r>
          </a:p>
          <a:p>
            <a:pPr lvl="1">
              <a:lnSpc>
                <a:spcPct val="110000"/>
              </a:lnSpc>
              <a:buClr>
                <a:srgbClr val="A52337"/>
              </a:buClr>
              <a:defRPr/>
            </a:pPr>
            <a:endParaRPr kumimoji="1" lang="en-US" altLang="zh-CN" sz="15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F789BC4-9C30-7641-4556-A5B4826E3BCD}"/>
                  </a:ext>
                </a:extLst>
              </p:cNvPr>
              <p:cNvSpPr txBox="1"/>
              <p:nvPr/>
            </p:nvSpPr>
            <p:spPr>
              <a:xfrm>
                <a:off x="1048520" y="3765532"/>
                <a:ext cx="6651194" cy="1311578"/>
              </a:xfrm>
              <a:prstGeom prst="rect">
                <a:avLst/>
              </a:prstGeom>
              <a:noFill/>
            </p:spPr>
            <p:txBody>
              <a:bodyPr wrap="square" rtlCol="0">
                <a:spAutoFit/>
              </a:bodyPr>
              <a:lstStyle/>
              <a:p>
                <a:pPr marL="342900" indent="-342900">
                  <a:buAutoNum type="arabicPeriod"/>
                </a:pPr>
                <a:r>
                  <a:rPr kumimoji="1" lang="en-US" altLang="zh-CN" sz="1300" dirty="0">
                    <a:latin typeface="Calibri" panose="020F0502020204030204" pitchFamily="34" charset="0"/>
                    <a:cs typeface="Calibri" panose="020F0502020204030204" pitchFamily="34" charset="0"/>
                  </a:rPr>
                  <a:t>Use the monthly data before the event to find the Sharpe ratio for each stock in Treatment group. (The Sharpe ratio is [</a:t>
                </a:r>
                <a14:m>
                  <m:oMath xmlns:m="http://schemas.openxmlformats.org/officeDocument/2006/math">
                    <m:r>
                      <a:rPr lang="en-US" altLang="zh-CN" sz="1300" i="1">
                        <a:latin typeface="Cambria Math" panose="02040503050406030204" pitchFamily="18" charset="0"/>
                      </a:rPr>
                      <m:t>𝐸</m:t>
                    </m:r>
                  </m:oMath>
                </a14:m>
                <a:r>
                  <a:rPr lang="zh-CN" altLang="zh-CN" sz="1300" dirty="0">
                    <a:effectLst/>
                    <a:latin typeface="Calibri" panose="020F0502020204030204" pitchFamily="34" charset="0"/>
                    <a:cs typeface="Calibri" panose="020F0502020204030204" pitchFamily="34" charset="0"/>
                  </a:rPr>
                  <a:t> </a:t>
                </a:r>
                <a:r>
                  <a:rPr kumimoji="1" lang="en-US" altLang="zh-CN" sz="1300" dirty="0">
                    <a:latin typeface="Calibri" panose="020F0502020204030204" pitchFamily="34" charset="0"/>
                    <a:cs typeface="Calibri" panose="020F0502020204030204" pitchFamily="34" charset="0"/>
                  </a:rPr>
                  <a:t>(</a:t>
                </a:r>
                <a14:m>
                  <m:oMath xmlns:m="http://schemas.openxmlformats.org/officeDocument/2006/math">
                    <m:sSub>
                      <m:sSubPr>
                        <m:ctrlPr>
                          <a:rPr kumimoji="1" lang="zh-CN" altLang="zh-CN" sz="1300" i="1">
                            <a:latin typeface="Cambria Math" panose="02040503050406030204" pitchFamily="18" charset="0"/>
                            <a:cs typeface="Calibri" panose="020F0502020204030204" pitchFamily="34" charset="0"/>
                          </a:rPr>
                        </m:ctrlPr>
                      </m:sSubPr>
                      <m:e>
                        <m:r>
                          <a:rPr kumimoji="1" lang="en-US" altLang="zh-CN" sz="1300">
                            <a:latin typeface="Cambria Math" panose="02040503050406030204" pitchFamily="18" charset="0"/>
                            <a:cs typeface="Calibri" panose="020F0502020204030204" pitchFamily="34" charset="0"/>
                          </a:rPr>
                          <m:t>𝑟</m:t>
                        </m:r>
                      </m:e>
                      <m:sub>
                        <m:r>
                          <a:rPr kumimoji="1" lang="en-US" altLang="zh-CN" sz="1300">
                            <a:latin typeface="Cambria Math" panose="02040503050406030204" pitchFamily="18" charset="0"/>
                            <a:cs typeface="Calibri" panose="020F0502020204030204" pitchFamily="34" charset="0"/>
                          </a:rPr>
                          <m:t>𝑖</m:t>
                        </m:r>
                      </m:sub>
                    </m:sSub>
                  </m:oMath>
                </a14:m>
                <a:r>
                  <a:rPr kumimoji="1" lang="zh-CN" altLang="zh-CN" sz="1300" dirty="0">
                    <a:latin typeface="Calibri" panose="020F0502020204030204" pitchFamily="34" charset="0"/>
                    <a:cs typeface="Calibri" panose="020F0502020204030204" pitchFamily="34" charset="0"/>
                  </a:rPr>
                  <a:t> </a:t>
                </a:r>
                <a:r>
                  <a:rPr kumimoji="1" lang="en-US" altLang="zh-CN" sz="1300" dirty="0">
                    <a:latin typeface="Calibri" panose="020F0502020204030204" pitchFamily="34" charset="0"/>
                    <a:cs typeface="Calibri" panose="020F0502020204030204" pitchFamily="34" charset="0"/>
                  </a:rPr>
                  <a:t>)-</a:t>
                </a:r>
                <a14:m>
                  <m:oMath xmlns:m="http://schemas.openxmlformats.org/officeDocument/2006/math">
                    <m:r>
                      <a:rPr lang="en-US" altLang="zh-CN" sz="1300" i="1">
                        <a:latin typeface="Cambria Math" panose="02040503050406030204" pitchFamily="18" charset="0"/>
                      </a:rPr>
                      <m:t>𝐸</m:t>
                    </m:r>
                  </m:oMath>
                </a14:m>
                <a:r>
                  <a:rPr lang="zh-CN" altLang="zh-CN" sz="1300" dirty="0">
                    <a:effectLst/>
                    <a:latin typeface="Calibri" panose="020F0502020204030204" pitchFamily="34" charset="0"/>
                    <a:cs typeface="Calibri" panose="020F0502020204030204" pitchFamily="34" charset="0"/>
                  </a:rPr>
                  <a:t> </a:t>
                </a:r>
                <a:r>
                  <a:rPr kumimoji="1" lang="en-US" altLang="zh-CN" sz="1300" dirty="0">
                    <a:latin typeface="Calibri" panose="020F0502020204030204" pitchFamily="34" charset="0"/>
                    <a:cs typeface="Calibri" panose="020F0502020204030204" pitchFamily="34" charset="0"/>
                  </a:rPr>
                  <a:t>(</a:t>
                </a:r>
                <a14:m>
                  <m:oMath xmlns:m="http://schemas.openxmlformats.org/officeDocument/2006/math">
                    <m:sSub>
                      <m:sSubPr>
                        <m:ctrlPr>
                          <a:rPr lang="zh-CN" altLang="zh-CN" sz="1300" i="1">
                            <a:latin typeface="Cambria Math" panose="02040503050406030204" pitchFamily="18" charset="0"/>
                          </a:rPr>
                        </m:ctrlPr>
                      </m:sSubPr>
                      <m:e>
                        <m:r>
                          <a:rPr lang="en-US" altLang="zh-CN" sz="1300" i="1">
                            <a:latin typeface="Cambria Math" panose="02040503050406030204" pitchFamily="18" charset="0"/>
                          </a:rPr>
                          <m:t>𝑟</m:t>
                        </m:r>
                      </m:e>
                      <m:sub>
                        <m:r>
                          <a:rPr lang="en-US" altLang="zh-CN" sz="1300" i="1">
                            <a:latin typeface="Cambria Math" panose="02040503050406030204" pitchFamily="18" charset="0"/>
                          </a:rPr>
                          <m:t>𝑓</m:t>
                        </m:r>
                      </m:sub>
                    </m:sSub>
                  </m:oMath>
                </a14:m>
                <a:r>
                  <a:rPr lang="zh-CN" altLang="zh-CN" sz="1300" dirty="0">
                    <a:effectLst/>
                    <a:latin typeface="Calibri" panose="020F0502020204030204" pitchFamily="34" charset="0"/>
                    <a:cs typeface="Calibri" panose="020F0502020204030204" pitchFamily="34" charset="0"/>
                  </a:rPr>
                  <a:t> </a:t>
                </a:r>
                <a:r>
                  <a:rPr kumimoji="1" lang="en-US" altLang="zh-CN" sz="1300" dirty="0">
                    <a:latin typeface="Calibri" panose="020F0502020204030204" pitchFamily="34" charset="0"/>
                    <a:cs typeface="Calibri" panose="020F0502020204030204" pitchFamily="34" charset="0"/>
                  </a:rPr>
                  <a:t>)] divided by SD(</a:t>
                </a:r>
                <a14:m>
                  <m:oMath xmlns:m="http://schemas.openxmlformats.org/officeDocument/2006/math">
                    <m:sSub>
                      <m:sSubPr>
                        <m:ctrlPr>
                          <a:rPr kumimoji="1" lang="zh-CN" altLang="zh-CN" sz="1300" i="1">
                            <a:latin typeface="Cambria Math" panose="02040503050406030204" pitchFamily="18" charset="0"/>
                            <a:cs typeface="Calibri" panose="020F0502020204030204" pitchFamily="34" charset="0"/>
                          </a:rPr>
                        </m:ctrlPr>
                      </m:sSubPr>
                      <m:e>
                        <m:r>
                          <a:rPr kumimoji="1" lang="en-US" altLang="zh-CN" sz="1300">
                            <a:latin typeface="Cambria Math" panose="02040503050406030204" pitchFamily="18" charset="0"/>
                            <a:cs typeface="Calibri" panose="020F0502020204030204" pitchFamily="34" charset="0"/>
                          </a:rPr>
                          <m:t>𝑟</m:t>
                        </m:r>
                      </m:e>
                      <m:sub>
                        <m:r>
                          <a:rPr kumimoji="1" lang="en-US" altLang="zh-CN" sz="1300">
                            <a:latin typeface="Cambria Math" panose="02040503050406030204" pitchFamily="18" charset="0"/>
                            <a:cs typeface="Calibri" panose="020F0502020204030204" pitchFamily="34" charset="0"/>
                          </a:rPr>
                          <m:t>𝑖</m:t>
                        </m:r>
                      </m:sub>
                    </m:sSub>
                  </m:oMath>
                </a14:m>
                <a:r>
                  <a:rPr kumimoji="1" lang="zh-CN" altLang="zh-CN" sz="1300" dirty="0">
                    <a:latin typeface="Calibri" panose="020F0502020204030204" pitchFamily="34" charset="0"/>
                    <a:cs typeface="Calibri" panose="020F0502020204030204" pitchFamily="34" charset="0"/>
                  </a:rPr>
                  <a:t> </a:t>
                </a:r>
                <a:r>
                  <a:rPr kumimoji="1" lang="en-US" altLang="zh-CN" sz="1300" dirty="0">
                    <a:latin typeface="Calibri" panose="020F0502020204030204" pitchFamily="34" charset="0"/>
                    <a:cs typeface="Calibri" panose="020F0502020204030204" pitchFamily="34" charset="0"/>
                  </a:rPr>
                  <a:t>))</a:t>
                </a:r>
              </a:p>
              <a:p>
                <a:pPr marL="342900" indent="-342900">
                  <a:buAutoNum type="arabicPeriod"/>
                </a:pPr>
                <a:endParaRPr kumimoji="1" lang="en-US" altLang="zh-CN" sz="1300" dirty="0">
                  <a:latin typeface="Calibri" panose="020F0502020204030204" pitchFamily="34" charset="0"/>
                  <a:cs typeface="Calibri" panose="020F0502020204030204" pitchFamily="34" charset="0"/>
                </a:endParaRPr>
              </a:p>
              <a:p>
                <a:pPr marL="342900" indent="-342900">
                  <a:buAutoNum type="arabicPeriod"/>
                </a:pPr>
                <a:r>
                  <a:rPr kumimoji="1" lang="en-US" altLang="zh-CN" sz="1300" dirty="0">
                    <a:latin typeface="Calibri" panose="020F0502020204030204" pitchFamily="34" charset="0"/>
                    <a:cs typeface="Calibri" panose="020F0502020204030204" pitchFamily="34" charset="0"/>
                  </a:rPr>
                  <a:t>Select those with higher Sharpe ratio than market and form a portfolio with weights that maximize the Sharpe ratio of the portfolio (Assume momentum effect is valid).</a:t>
                </a:r>
              </a:p>
              <a:p>
                <a:endParaRPr kumimoji="1" lang="zh-CN" altLang="en-US" sz="1300" dirty="0">
                  <a:latin typeface="Calibri" panose="020F0502020204030204" pitchFamily="34" charset="0"/>
                  <a:cs typeface="Calibri" panose="020F0502020204030204" pitchFamily="34" charset="0"/>
                </a:endParaRPr>
              </a:p>
            </p:txBody>
          </p:sp>
        </mc:Choice>
        <mc:Fallback xmlns="">
          <p:sp>
            <p:nvSpPr>
              <p:cNvPr id="2" name="文本框 1">
                <a:extLst>
                  <a:ext uri="{FF2B5EF4-FFF2-40B4-BE49-F238E27FC236}">
                    <a16:creationId xmlns:a16="http://schemas.microsoft.com/office/drawing/2014/main" id="{BF789BC4-9C30-7641-4556-A5B4826E3BCD}"/>
                  </a:ext>
                </a:extLst>
              </p:cNvPr>
              <p:cNvSpPr txBox="1">
                <a:spLocks noRot="1" noChangeAspect="1" noMove="1" noResize="1" noEditPoints="1" noAdjustHandles="1" noChangeArrowheads="1" noChangeShapeType="1" noTextEdit="1"/>
              </p:cNvSpPr>
              <p:nvPr/>
            </p:nvSpPr>
            <p:spPr>
              <a:xfrm>
                <a:off x="1048520" y="3765532"/>
                <a:ext cx="6651194" cy="1311578"/>
              </a:xfrm>
              <a:prstGeom prst="rect">
                <a:avLst/>
              </a:prstGeom>
              <a:blipFill>
                <a:blip r:embed="rId2"/>
                <a:stretch>
                  <a:fillRect l="-190" t="-962" r="-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5157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CD5B-39F2-00DE-FFE0-0573032DBD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18506C-3DF7-301F-2B9F-791B41508940}"/>
              </a:ext>
            </a:extLst>
          </p:cNvPr>
          <p:cNvSpPr>
            <a:spLocks noGrp="1"/>
          </p:cNvSpPr>
          <p:nvPr>
            <p:ph type="title"/>
          </p:nvPr>
        </p:nvSpPr>
        <p:spPr>
          <a:xfrm>
            <a:off x="266700" y="85306"/>
            <a:ext cx="8028608" cy="619534"/>
          </a:xfrm>
        </p:spPr>
        <p:txBody>
          <a:bodyPr anchor="ctr">
            <a:normAutofit/>
          </a:bodyPr>
          <a:lstStyle/>
          <a:p>
            <a:r>
              <a:rPr lang="en-US" altLang="zh-CN" dirty="0"/>
              <a:t>Part II – Investment strategy recommendation</a:t>
            </a:r>
            <a:endParaRPr lang="en-US" dirty="0"/>
          </a:p>
        </p:txBody>
      </p:sp>
      <p:sp>
        <p:nvSpPr>
          <p:cNvPr id="8" name="Slide Number Placeholder 5">
            <a:extLst>
              <a:ext uri="{FF2B5EF4-FFF2-40B4-BE49-F238E27FC236}">
                <a16:creationId xmlns:a16="http://schemas.microsoft.com/office/drawing/2014/main" id="{08361121-BA53-AC37-C9A9-F5CA74B75D4E}"/>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25</a:t>
            </a:fld>
            <a:endParaRPr lang="en-US" dirty="0"/>
          </a:p>
        </p:txBody>
      </p:sp>
      <p:pic>
        <p:nvPicPr>
          <p:cNvPr id="5" name="图片 4" descr="表格&#10;&#10;AI 生成的内容可能不正确。">
            <a:extLst>
              <a:ext uri="{FF2B5EF4-FFF2-40B4-BE49-F238E27FC236}">
                <a16:creationId xmlns:a16="http://schemas.microsoft.com/office/drawing/2014/main" id="{C66F05EB-E81D-2049-7301-F1B95DD1C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92186"/>
            <a:ext cx="4668175" cy="761115"/>
          </a:xfrm>
          <a:prstGeom prst="rect">
            <a:avLst/>
          </a:prstGeom>
        </p:spPr>
      </p:pic>
      <p:pic>
        <p:nvPicPr>
          <p:cNvPr id="9" name="图片 8" descr="表格&#10;&#10;AI 生成的内容可能不正确。">
            <a:extLst>
              <a:ext uri="{FF2B5EF4-FFF2-40B4-BE49-F238E27FC236}">
                <a16:creationId xmlns:a16="http://schemas.microsoft.com/office/drawing/2014/main" id="{FD1C0FD1-0292-5D89-0E13-EBE929B9F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229010"/>
            <a:ext cx="6121062" cy="1268791"/>
          </a:xfrm>
          <a:prstGeom prst="rect">
            <a:avLst/>
          </a:prstGeom>
        </p:spPr>
      </p:pic>
      <p:sp>
        <p:nvSpPr>
          <p:cNvPr id="12" name="文本框 11">
            <a:extLst>
              <a:ext uri="{FF2B5EF4-FFF2-40B4-BE49-F238E27FC236}">
                <a16:creationId xmlns:a16="http://schemas.microsoft.com/office/drawing/2014/main" id="{A471E73C-4829-2C50-E072-B7970280E365}"/>
              </a:ext>
            </a:extLst>
          </p:cNvPr>
          <p:cNvSpPr txBox="1"/>
          <p:nvPr/>
        </p:nvSpPr>
        <p:spPr>
          <a:xfrm>
            <a:off x="514905" y="3750067"/>
            <a:ext cx="8629095" cy="349648"/>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lang="en-US" altLang="zh-CN" sz="1600" dirty="0">
                <a:effectLst/>
                <a:latin typeface="Calibri" panose="020F0502020204030204" pitchFamily="34" charset="0"/>
                <a:ea typeface="DengXian" panose="02010600030101010101" pitchFamily="2" charset="-122"/>
              </a:rPr>
              <a:t>The newly constructed portfolio shows that the strategy </a:t>
            </a:r>
            <a:r>
              <a:rPr lang="en-US" altLang="zh-CN" sz="1600" dirty="0">
                <a:latin typeface="Calibri" panose="020F0502020204030204" pitchFamily="34" charset="0"/>
                <a:ea typeface="DengXian" panose="02010600030101010101" pitchFamily="2" charset="-122"/>
              </a:rPr>
              <a:t>performs well </a:t>
            </a:r>
            <a:r>
              <a:rPr lang="en-US" altLang="zh-CN" sz="1600" dirty="0">
                <a:effectLst/>
                <a:latin typeface="Calibri" panose="020F0502020204030204" pitchFamily="34" charset="0"/>
                <a:ea typeface="DengXian" panose="02010600030101010101" pitchFamily="2" charset="-122"/>
              </a:rPr>
              <a:t>in this case.</a:t>
            </a:r>
            <a:r>
              <a:rPr lang="zh-CN" altLang="zh-CN" sz="1600" dirty="0">
                <a:effectLst/>
              </a:rPr>
              <a:t> </a:t>
            </a:r>
            <a:endParaRPr kumimoji="1" lang="zh-CN" altLang="en-US" sz="1600" dirty="0"/>
          </a:p>
        </p:txBody>
      </p:sp>
    </p:spTree>
    <p:extLst>
      <p:ext uri="{BB962C8B-B14F-4D97-AF65-F5344CB8AC3E}">
        <p14:creationId xmlns:p14="http://schemas.microsoft.com/office/powerpoint/2010/main" val="4276919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5271-6446-DB44-78C5-582A9BDBCA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74C73A-9B3E-029B-C1FC-EFAEC5CCC908}"/>
              </a:ext>
            </a:extLst>
          </p:cNvPr>
          <p:cNvSpPr>
            <a:spLocks noGrp="1"/>
          </p:cNvSpPr>
          <p:nvPr>
            <p:ph type="title"/>
          </p:nvPr>
        </p:nvSpPr>
        <p:spPr>
          <a:xfrm>
            <a:off x="266700" y="85306"/>
            <a:ext cx="8028608" cy="619534"/>
          </a:xfrm>
        </p:spPr>
        <p:txBody>
          <a:bodyPr anchor="ctr">
            <a:normAutofit/>
          </a:bodyPr>
          <a:lstStyle/>
          <a:p>
            <a:r>
              <a:rPr lang="en-US" dirty="0"/>
              <a:t>References</a:t>
            </a:r>
          </a:p>
        </p:txBody>
      </p:sp>
      <p:sp>
        <p:nvSpPr>
          <p:cNvPr id="8" name="Slide Number Placeholder 5">
            <a:extLst>
              <a:ext uri="{FF2B5EF4-FFF2-40B4-BE49-F238E27FC236}">
                <a16:creationId xmlns:a16="http://schemas.microsoft.com/office/drawing/2014/main" id="{B424C974-57C6-B4AF-EFB9-83B04B5A3AC5}"/>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26</a:t>
            </a:fld>
            <a:endParaRPr lang="en-US" dirty="0"/>
          </a:p>
        </p:txBody>
      </p:sp>
      <p:sp>
        <p:nvSpPr>
          <p:cNvPr id="3" name="文本框 2">
            <a:extLst>
              <a:ext uri="{FF2B5EF4-FFF2-40B4-BE49-F238E27FC236}">
                <a16:creationId xmlns:a16="http://schemas.microsoft.com/office/drawing/2014/main" id="{0B0F3280-F5CC-2FA7-E3A1-C69779B09674}"/>
              </a:ext>
            </a:extLst>
          </p:cNvPr>
          <p:cNvSpPr txBox="1"/>
          <p:nvPr/>
        </p:nvSpPr>
        <p:spPr>
          <a:xfrm>
            <a:off x="266701" y="1383315"/>
            <a:ext cx="8708624" cy="779252"/>
          </a:xfrm>
          <a:prstGeom prst="rect">
            <a:avLst/>
          </a:prstGeom>
          <a:noFill/>
        </p:spPr>
        <p:txBody>
          <a:bodyPr wrap="square">
            <a:spAutoFit/>
          </a:bodyPr>
          <a:lstStyle/>
          <a:p>
            <a:pPr marL="457200" indent="-457200">
              <a:lnSpc>
                <a:spcPct val="200000"/>
              </a:lnSpc>
            </a:pPr>
            <a:r>
              <a:rPr lang="en-US" altLang="zh-CN" sz="1200" dirty="0">
                <a:effectLst/>
                <a:latin typeface="Calibri" panose="020F0502020204030204" pitchFamily="34" charset="0"/>
                <a:cs typeface="Calibri" panose="020F0502020204030204" pitchFamily="34" charset="0"/>
              </a:rPr>
              <a:t>Bartelson, E. (2022, May 13). </a:t>
            </a:r>
            <a:r>
              <a:rPr lang="en-US" altLang="zh-CN" sz="1200" i="1" dirty="0">
                <a:effectLst/>
                <a:latin typeface="Calibri" panose="020F0502020204030204" pitchFamily="34" charset="0"/>
                <a:cs typeface="Calibri" panose="020F0502020204030204" pitchFamily="34" charset="0"/>
              </a:rPr>
              <a:t>Top 10 companies generate 65% of all game revenues: “Winners are huge”</a:t>
            </a:r>
            <a:r>
              <a:rPr lang="en-US" altLang="zh-CN" sz="1200" dirty="0">
                <a:effectLst/>
                <a:latin typeface="Calibri" panose="020F0502020204030204" pitchFamily="34" charset="0"/>
                <a:cs typeface="Calibri" panose="020F0502020204030204" pitchFamily="34" charset="0"/>
              </a:rPr>
              <a:t> </a:t>
            </a:r>
            <a:r>
              <a:rPr lang="en-US" altLang="zh-CN" sz="1200" dirty="0" err="1">
                <a:effectLst/>
                <a:latin typeface="Calibri" panose="020F0502020204030204" pitchFamily="34" charset="0"/>
                <a:cs typeface="Calibri" panose="020F0502020204030204" pitchFamily="34" charset="0"/>
              </a:rPr>
              <a:t>PreMortem</a:t>
            </a:r>
            <a:r>
              <a:rPr lang="en-US" altLang="zh-CN" sz="1200" dirty="0">
                <a:effectLst/>
                <a:latin typeface="Calibri" panose="020F0502020204030204" pitchFamily="34" charset="0"/>
                <a:cs typeface="Calibri" panose="020F0502020204030204" pitchFamily="34" charset="0"/>
              </a:rPr>
              <a:t> Games. https://</a:t>
            </a:r>
            <a:r>
              <a:rPr lang="en-US" altLang="zh-CN" sz="1200" dirty="0" err="1">
                <a:effectLst/>
                <a:latin typeface="Calibri" panose="020F0502020204030204" pitchFamily="34" charset="0"/>
                <a:cs typeface="Calibri" panose="020F0502020204030204" pitchFamily="34" charset="0"/>
              </a:rPr>
              <a:t>premortem.games</a:t>
            </a:r>
            <a:r>
              <a:rPr lang="en-US" altLang="zh-CN" sz="1200" dirty="0">
                <a:effectLst/>
                <a:latin typeface="Calibri" panose="020F0502020204030204" pitchFamily="34" charset="0"/>
                <a:cs typeface="Calibri" panose="020F0502020204030204" pitchFamily="34" charset="0"/>
              </a:rPr>
              <a:t>/2022/05/13/top-10-companies-generate-65-of-all-game-revenues-winners-are-huge/</a:t>
            </a:r>
          </a:p>
        </p:txBody>
      </p:sp>
      <p:sp>
        <p:nvSpPr>
          <p:cNvPr id="7" name="文本框 6">
            <a:extLst>
              <a:ext uri="{FF2B5EF4-FFF2-40B4-BE49-F238E27FC236}">
                <a16:creationId xmlns:a16="http://schemas.microsoft.com/office/drawing/2014/main" id="{A29F7BE1-396E-8017-32F6-254699D74B24}"/>
              </a:ext>
            </a:extLst>
          </p:cNvPr>
          <p:cNvSpPr txBox="1"/>
          <p:nvPr/>
        </p:nvSpPr>
        <p:spPr>
          <a:xfrm>
            <a:off x="266700" y="3913847"/>
            <a:ext cx="8461714" cy="779252"/>
          </a:xfrm>
          <a:prstGeom prst="rect">
            <a:avLst/>
          </a:prstGeom>
          <a:noFill/>
        </p:spPr>
        <p:txBody>
          <a:bodyPr wrap="square">
            <a:spAutoFit/>
          </a:bodyPr>
          <a:lstStyle/>
          <a:p>
            <a:pPr marL="457200" indent="-457200">
              <a:lnSpc>
                <a:spcPct val="200000"/>
              </a:lnSpc>
            </a:pPr>
            <a:r>
              <a:rPr lang="en-US" altLang="zh-CN" sz="1200" dirty="0">
                <a:effectLst/>
                <a:latin typeface="Calibri" panose="020F0502020204030204" pitchFamily="34" charset="0"/>
                <a:cs typeface="Calibri" panose="020F0502020204030204" pitchFamily="34" charset="0"/>
              </a:rPr>
              <a:t>Statista. (2023, November 14). </a:t>
            </a:r>
            <a:r>
              <a:rPr lang="en-US" altLang="zh-CN" sz="1200" i="1" dirty="0">
                <a:effectLst/>
                <a:latin typeface="Calibri" panose="020F0502020204030204" pitchFamily="34" charset="0"/>
                <a:cs typeface="Calibri" panose="020F0502020204030204" pitchFamily="34" charset="0"/>
              </a:rPr>
              <a:t>Market share of console gaming market worldwide 2021-2022, by company</a:t>
            </a:r>
            <a:r>
              <a:rPr lang="en-US" altLang="zh-CN" sz="1200" dirty="0">
                <a:effectLst/>
                <a:latin typeface="Calibri" panose="020F0502020204030204" pitchFamily="34" charset="0"/>
                <a:cs typeface="Calibri" panose="020F0502020204030204" pitchFamily="34" charset="0"/>
              </a:rPr>
              <a:t>. https://</a:t>
            </a:r>
            <a:r>
              <a:rPr lang="en-US" altLang="zh-CN" sz="1200" dirty="0" err="1">
                <a:effectLst/>
                <a:latin typeface="Calibri" panose="020F0502020204030204" pitchFamily="34" charset="0"/>
                <a:cs typeface="Calibri" panose="020F0502020204030204" pitchFamily="34" charset="0"/>
              </a:rPr>
              <a:t>www.statista.com</a:t>
            </a:r>
            <a:r>
              <a:rPr lang="en-US" altLang="zh-CN" sz="1200" dirty="0">
                <a:effectLst/>
                <a:latin typeface="Calibri" panose="020F0502020204030204" pitchFamily="34" charset="0"/>
                <a:cs typeface="Calibri" panose="020F0502020204030204" pitchFamily="34" charset="0"/>
              </a:rPr>
              <a:t>/statistics/1422309/console-gaming-market-share-worldwide/</a:t>
            </a:r>
          </a:p>
        </p:txBody>
      </p:sp>
      <p:sp>
        <p:nvSpPr>
          <p:cNvPr id="14" name="文本框 13">
            <a:extLst>
              <a:ext uri="{FF2B5EF4-FFF2-40B4-BE49-F238E27FC236}">
                <a16:creationId xmlns:a16="http://schemas.microsoft.com/office/drawing/2014/main" id="{6D8FF85A-7EA1-232A-5A5E-07CDF9112FE0}"/>
              </a:ext>
            </a:extLst>
          </p:cNvPr>
          <p:cNvSpPr txBox="1"/>
          <p:nvPr/>
        </p:nvSpPr>
        <p:spPr>
          <a:xfrm>
            <a:off x="266700" y="2797626"/>
            <a:ext cx="8610600" cy="406971"/>
          </a:xfrm>
          <a:prstGeom prst="rect">
            <a:avLst/>
          </a:prstGeom>
          <a:noFill/>
        </p:spPr>
        <p:txBody>
          <a:bodyPr wrap="square">
            <a:spAutoFit/>
          </a:bodyPr>
          <a:lstStyle/>
          <a:p>
            <a:pPr indent="-457200">
              <a:lnSpc>
                <a:spcPct val="200000"/>
              </a:lnSpc>
            </a:pPr>
            <a:r>
              <a:rPr lang="en-US" altLang="zh-CN" sz="1200" b="0" i="0" dirty="0">
                <a:effectLst/>
                <a:latin typeface="Calibri" panose="020F0502020204030204" pitchFamily="34" charset="0"/>
                <a:cs typeface="Calibri" panose="020F0502020204030204" pitchFamily="34" charset="0"/>
              </a:rPr>
              <a:t>Hart–Scott–Rodino Antitrust Improvements Act of 1976, 94 U.S.C. § 435 (1976). https://</a:t>
            </a:r>
            <a:r>
              <a:rPr lang="en-US" altLang="zh-CN" sz="1200" b="0" i="0" dirty="0" err="1">
                <a:effectLst/>
                <a:latin typeface="Calibri" panose="020F0502020204030204" pitchFamily="34" charset="0"/>
                <a:cs typeface="Calibri" panose="020F0502020204030204" pitchFamily="34" charset="0"/>
              </a:rPr>
              <a:t>www.loc.gov</a:t>
            </a:r>
            <a:r>
              <a:rPr lang="en-US" altLang="zh-CN" sz="1200" b="0" i="0" dirty="0">
                <a:effectLst/>
                <a:latin typeface="Calibri" panose="020F0502020204030204" pitchFamily="34" charset="0"/>
                <a:cs typeface="Calibri" panose="020F0502020204030204" pitchFamily="34" charset="0"/>
              </a:rPr>
              <a:t>/item/uscode1958-004019005/</a:t>
            </a:r>
            <a:endParaRPr lang="zh-CN" altLang="en-US" sz="1200"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E0C67C39-1479-DCFD-F6BE-B89AA318BE3E}"/>
              </a:ext>
            </a:extLst>
          </p:cNvPr>
          <p:cNvSpPr txBox="1"/>
          <p:nvPr/>
        </p:nvSpPr>
        <p:spPr>
          <a:xfrm>
            <a:off x="266700" y="3213767"/>
            <a:ext cx="7199420" cy="776303"/>
          </a:xfrm>
          <a:prstGeom prst="rect">
            <a:avLst/>
          </a:prstGeom>
          <a:noFill/>
        </p:spPr>
        <p:txBody>
          <a:bodyPr wrap="square">
            <a:spAutoFit/>
          </a:bodyPr>
          <a:lstStyle/>
          <a:p>
            <a:pPr marL="457200" indent="-457200">
              <a:lnSpc>
                <a:spcPct val="200000"/>
              </a:lnSpc>
            </a:pPr>
            <a:r>
              <a:rPr lang="en-US" altLang="zh-CN" sz="1200" dirty="0">
                <a:effectLst/>
                <a:latin typeface="Calibri" panose="020F0502020204030204" pitchFamily="34" charset="0"/>
                <a:ea typeface="宋体" panose="02010600030101010101" pitchFamily="2" charset="-122"/>
                <a:cs typeface="宋体" panose="02010600030101010101" pitchFamily="2" charset="-122"/>
              </a:rPr>
              <a:t>Kadirov, R. (2024). Microsoft and Activision Blizzard: The Rise of the Video Gaming Giant. https://</a:t>
            </a:r>
            <a:r>
              <a:rPr lang="en-US" altLang="zh-CN" sz="1200" dirty="0" err="1">
                <a:effectLst/>
                <a:latin typeface="Calibri" panose="020F0502020204030204" pitchFamily="34" charset="0"/>
                <a:ea typeface="宋体" panose="02010600030101010101" pitchFamily="2" charset="-122"/>
                <a:cs typeface="宋体" panose="02010600030101010101" pitchFamily="2" charset="-122"/>
              </a:rPr>
              <a:t>scholarship.richmond.edu</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a:t>
            </a:r>
            <a:r>
              <a:rPr lang="en-US" altLang="zh-CN" sz="1200" dirty="0" err="1">
                <a:effectLst/>
                <a:latin typeface="Calibri" panose="020F0502020204030204" pitchFamily="34" charset="0"/>
                <a:ea typeface="宋体" panose="02010600030101010101" pitchFamily="2" charset="-122"/>
                <a:cs typeface="宋体" panose="02010600030101010101" pitchFamily="2" charset="-122"/>
              </a:rPr>
              <a:t>cgi</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a:t>
            </a:r>
            <a:r>
              <a:rPr lang="en-US" altLang="zh-CN" sz="1200" dirty="0" err="1">
                <a:effectLst/>
                <a:latin typeface="Calibri" panose="020F0502020204030204" pitchFamily="34" charset="0"/>
                <a:ea typeface="宋体" panose="02010600030101010101" pitchFamily="2" charset="-122"/>
                <a:cs typeface="宋体" panose="02010600030101010101" pitchFamily="2" charset="-122"/>
              </a:rPr>
              <a:t>viewcontent.cgi?article</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=1022&amp;context=robins-case-network</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a:extLst>
              <a:ext uri="{FF2B5EF4-FFF2-40B4-BE49-F238E27FC236}">
                <a16:creationId xmlns:a16="http://schemas.microsoft.com/office/drawing/2014/main" id="{D0527E24-6A4D-75DE-408E-80C9E385F3B9}"/>
              </a:ext>
            </a:extLst>
          </p:cNvPr>
          <p:cNvSpPr txBox="1"/>
          <p:nvPr/>
        </p:nvSpPr>
        <p:spPr>
          <a:xfrm>
            <a:off x="266701" y="680770"/>
            <a:ext cx="8610599" cy="776303"/>
          </a:xfrm>
          <a:prstGeom prst="rect">
            <a:avLst/>
          </a:prstGeom>
          <a:noFill/>
        </p:spPr>
        <p:txBody>
          <a:bodyPr wrap="square">
            <a:spAutoFit/>
          </a:bodyPr>
          <a:lstStyle/>
          <a:p>
            <a:pPr marL="457200" indent="-457200">
              <a:lnSpc>
                <a:spcPct val="200000"/>
              </a:lnSpc>
            </a:pPr>
            <a:r>
              <a:rPr lang="en-US" altLang="zh-CN" sz="1200" dirty="0">
                <a:effectLst/>
                <a:latin typeface="Calibri" panose="020F0502020204030204" pitchFamily="34" charset="0"/>
                <a:ea typeface="宋体" panose="02010600030101010101" pitchFamily="2" charset="-122"/>
                <a:cs typeface="宋体" panose="02010600030101010101" pitchFamily="2" charset="-122"/>
              </a:rPr>
              <a:t>Atkins, A. B., &amp; Dyl, E. A. (1990). Price reversals, Bid-Ask spreads, and market efficiency. </a:t>
            </a:r>
            <a:r>
              <a:rPr lang="en-US" altLang="zh-CN" sz="1200" i="1" dirty="0">
                <a:effectLst/>
                <a:latin typeface="Calibri" panose="020F0502020204030204" pitchFamily="34" charset="0"/>
                <a:ea typeface="宋体" panose="02010600030101010101" pitchFamily="2" charset="-122"/>
                <a:cs typeface="宋体" panose="02010600030101010101" pitchFamily="2" charset="-122"/>
              </a:rPr>
              <a:t>Journal of Financial and Quantitative Analysis</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 </a:t>
            </a:r>
            <a:r>
              <a:rPr lang="en-US" altLang="zh-CN" sz="1200" i="1" dirty="0">
                <a:effectLst/>
                <a:latin typeface="Calibri" panose="020F0502020204030204" pitchFamily="34" charset="0"/>
                <a:ea typeface="宋体" panose="02010600030101010101" pitchFamily="2" charset="-122"/>
                <a:cs typeface="宋体" panose="02010600030101010101" pitchFamily="2" charset="-122"/>
              </a:rPr>
              <a:t>25</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(4), 535. https://</a:t>
            </a:r>
            <a:r>
              <a:rPr lang="en-US" altLang="zh-CN" sz="1200" dirty="0" err="1">
                <a:effectLst/>
                <a:latin typeface="Calibri" panose="020F0502020204030204" pitchFamily="34" charset="0"/>
                <a:ea typeface="宋体" panose="02010600030101010101" pitchFamily="2" charset="-122"/>
                <a:cs typeface="宋体" panose="02010600030101010101" pitchFamily="2" charset="-122"/>
              </a:rPr>
              <a:t>doi.org</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/10.2307/2331015</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a:extLst>
              <a:ext uri="{FF2B5EF4-FFF2-40B4-BE49-F238E27FC236}">
                <a16:creationId xmlns:a16="http://schemas.microsoft.com/office/drawing/2014/main" id="{FA851905-DAC4-B543-E7AB-832D3E17DCCE}"/>
              </a:ext>
            </a:extLst>
          </p:cNvPr>
          <p:cNvSpPr txBox="1"/>
          <p:nvPr/>
        </p:nvSpPr>
        <p:spPr>
          <a:xfrm>
            <a:off x="266701" y="2088809"/>
            <a:ext cx="7447995" cy="776303"/>
          </a:xfrm>
          <a:prstGeom prst="rect">
            <a:avLst/>
          </a:prstGeom>
          <a:noFill/>
        </p:spPr>
        <p:txBody>
          <a:bodyPr wrap="square">
            <a:spAutoFit/>
          </a:bodyPr>
          <a:lstStyle/>
          <a:p>
            <a:pPr marL="457200" indent="-457200">
              <a:lnSpc>
                <a:spcPct val="200000"/>
              </a:lnSpc>
            </a:pPr>
            <a:r>
              <a:rPr lang="en-US" altLang="zh-CN" sz="1200" dirty="0">
                <a:effectLst/>
                <a:latin typeface="Calibri" panose="020F0502020204030204" pitchFamily="34" charset="0"/>
                <a:ea typeface="宋体" panose="02010600030101010101" pitchFamily="2" charset="-122"/>
                <a:cs typeface="宋体" panose="02010600030101010101" pitchFamily="2" charset="-122"/>
              </a:rPr>
              <a:t>Brown, K. C., &amp; Harlow, W. (1988). Market overreaction. </a:t>
            </a:r>
            <a:r>
              <a:rPr lang="en-US" altLang="zh-CN" sz="1200" i="1" dirty="0">
                <a:effectLst/>
                <a:latin typeface="Calibri" panose="020F0502020204030204" pitchFamily="34" charset="0"/>
                <a:ea typeface="宋体" panose="02010600030101010101" pitchFamily="2" charset="-122"/>
                <a:cs typeface="宋体" panose="02010600030101010101" pitchFamily="2" charset="-122"/>
              </a:rPr>
              <a:t>The Journal of Portfolio Management</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 </a:t>
            </a:r>
            <a:r>
              <a:rPr lang="en-US" altLang="zh-CN" sz="1200" i="1" dirty="0">
                <a:effectLst/>
                <a:latin typeface="Calibri" panose="020F0502020204030204" pitchFamily="34" charset="0"/>
                <a:ea typeface="宋体" panose="02010600030101010101" pitchFamily="2" charset="-122"/>
                <a:cs typeface="宋体" panose="02010600030101010101" pitchFamily="2" charset="-122"/>
              </a:rPr>
              <a:t>14</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(2), 6–13. https://</a:t>
            </a:r>
            <a:r>
              <a:rPr lang="en-US" altLang="zh-CN" sz="1200" dirty="0" err="1">
                <a:effectLst/>
                <a:latin typeface="Calibri" panose="020F0502020204030204" pitchFamily="34" charset="0"/>
                <a:ea typeface="宋体" panose="02010600030101010101" pitchFamily="2" charset="-122"/>
                <a:cs typeface="宋体" panose="02010600030101010101" pitchFamily="2" charset="-122"/>
              </a:rPr>
              <a:t>doi.org</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/10.3905/jpm.1988.409137</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a:extLst>
              <a:ext uri="{FF2B5EF4-FFF2-40B4-BE49-F238E27FC236}">
                <a16:creationId xmlns:a16="http://schemas.microsoft.com/office/drawing/2014/main" id="{34EFA0E3-06C6-019C-635F-786C873389AD}"/>
              </a:ext>
            </a:extLst>
          </p:cNvPr>
          <p:cNvSpPr txBox="1"/>
          <p:nvPr/>
        </p:nvSpPr>
        <p:spPr>
          <a:xfrm>
            <a:off x="266700" y="4731930"/>
            <a:ext cx="4572000" cy="276999"/>
          </a:xfrm>
          <a:prstGeom prst="rect">
            <a:avLst/>
          </a:prstGeom>
          <a:noFill/>
        </p:spPr>
        <p:txBody>
          <a:bodyPr wrap="square">
            <a:spAutoFit/>
          </a:bodyPr>
          <a:lstStyle/>
          <a:p>
            <a:r>
              <a:rPr lang="zh-CN" altLang="en-US" sz="1200" dirty="0">
                <a:latin typeface="Calibri" panose="020F0502020204030204" pitchFamily="34" charset="0"/>
                <a:cs typeface="Calibri" panose="020F0502020204030204" pitchFamily="34" charset="0"/>
              </a:rPr>
              <a:t>https://github.com/xuanay/AF3316-Group-Project</a:t>
            </a:r>
          </a:p>
        </p:txBody>
      </p:sp>
    </p:spTree>
    <p:extLst>
      <p:ext uri="{BB962C8B-B14F-4D97-AF65-F5344CB8AC3E}">
        <p14:creationId xmlns:p14="http://schemas.microsoft.com/office/powerpoint/2010/main" val="278375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219B-EDBA-0EC1-65FB-2610B180EECC}"/>
            </a:ext>
          </a:extLst>
        </p:cNvPr>
        <p:cNvGrpSpPr/>
        <p:nvPr/>
      </p:nvGrpSpPr>
      <p:grpSpPr>
        <a:xfrm>
          <a:off x="0" y="0"/>
          <a:ext cx="0" cy="0"/>
          <a:chOff x="0" y="0"/>
          <a:chExt cx="0" cy="0"/>
        </a:xfrm>
      </p:grpSpPr>
      <p:pic>
        <p:nvPicPr>
          <p:cNvPr id="7" name="图片 6" descr="图片包含 室内, 播放器, 球, 男人&#10;&#10;AI 生成的内容可能不正确。">
            <a:extLst>
              <a:ext uri="{FF2B5EF4-FFF2-40B4-BE49-F238E27FC236}">
                <a16:creationId xmlns:a16="http://schemas.microsoft.com/office/drawing/2014/main" id="{4CB8B207-4707-57F3-EECE-0D3A9E61A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467" y="1499219"/>
            <a:ext cx="3417533" cy="1460995"/>
          </a:xfrm>
          <a:prstGeom prst="rect">
            <a:avLst/>
          </a:prstGeom>
          <a:noFill/>
        </p:spPr>
      </p:pic>
      <p:sp>
        <p:nvSpPr>
          <p:cNvPr id="4" name="Title 3">
            <a:extLst>
              <a:ext uri="{FF2B5EF4-FFF2-40B4-BE49-F238E27FC236}">
                <a16:creationId xmlns:a16="http://schemas.microsoft.com/office/drawing/2014/main" id="{C61353B5-C2F7-ED4A-986F-337D590E5856}"/>
              </a:ext>
            </a:extLst>
          </p:cNvPr>
          <p:cNvSpPr>
            <a:spLocks noGrp="1"/>
          </p:cNvSpPr>
          <p:nvPr>
            <p:ph type="title"/>
          </p:nvPr>
        </p:nvSpPr>
        <p:spPr>
          <a:xfrm>
            <a:off x="266700" y="85306"/>
            <a:ext cx="8028608" cy="619534"/>
          </a:xfrm>
        </p:spPr>
        <p:txBody>
          <a:bodyPr anchor="ctr">
            <a:normAutofit/>
          </a:bodyPr>
          <a:lstStyle/>
          <a:p>
            <a:r>
              <a:rPr lang="en-US" dirty="0"/>
              <a:t>Part I - Background</a:t>
            </a:r>
          </a:p>
        </p:txBody>
      </p:sp>
      <p:sp>
        <p:nvSpPr>
          <p:cNvPr id="8" name="Slide Number Placeholder 5">
            <a:extLst>
              <a:ext uri="{FF2B5EF4-FFF2-40B4-BE49-F238E27FC236}">
                <a16:creationId xmlns:a16="http://schemas.microsoft.com/office/drawing/2014/main" id="{B85F6E87-DE89-9BA3-2EEC-3076078DA843}"/>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3</a:t>
            </a:fld>
            <a:endParaRPr lang="en-US" dirty="0"/>
          </a:p>
        </p:txBody>
      </p:sp>
      <p:sp>
        <p:nvSpPr>
          <p:cNvPr id="12" name="文本框 11">
            <a:extLst>
              <a:ext uri="{FF2B5EF4-FFF2-40B4-BE49-F238E27FC236}">
                <a16:creationId xmlns:a16="http://schemas.microsoft.com/office/drawing/2014/main" id="{5DC87DB9-3260-4031-5E27-687F1D548313}"/>
              </a:ext>
            </a:extLst>
          </p:cNvPr>
          <p:cNvSpPr txBox="1"/>
          <p:nvPr/>
        </p:nvSpPr>
        <p:spPr>
          <a:xfrm>
            <a:off x="-177552" y="760107"/>
            <a:ext cx="9232776" cy="686470"/>
          </a:xfrm>
          <a:prstGeom prst="rect">
            <a:avLst/>
          </a:prstGeom>
          <a:noFill/>
        </p:spPr>
        <p:txBody>
          <a:bodyPr wrap="square">
            <a:spAutoFit/>
          </a:bodyPr>
          <a:lstStyle/>
          <a:p>
            <a:pPr marL="685800" marR="0" lvl="1" indent="-228600" algn="l" defTabSz="914400" rtl="0" eaLnBrk="1" fontAlgn="auto" latinLnBrk="0" hangingPunct="1">
              <a:lnSpc>
                <a:spcPct val="110000"/>
              </a:lnSpc>
              <a:spcBef>
                <a:spcPts val="0"/>
              </a:spcBef>
              <a:spcAft>
                <a:spcPts val="0"/>
              </a:spcAft>
              <a:buClr>
                <a:srgbClr val="A52337"/>
              </a:buClr>
              <a:buSzTx/>
              <a:buFont typeface="Arial" panose="020B0604020202020204" pitchFamily="34" charset="0"/>
              <a:buChar char="•"/>
              <a:tabLst/>
              <a:defRPr/>
            </a:pPr>
            <a:r>
              <a:rPr lang="en-US" altLang="zh-CN" dirty="0">
                <a:latin typeface="Calibri" panose="020F0502020204030204" pitchFamily="34" charset="0"/>
                <a:cs typeface="Calibri" panose="020F0502020204030204" pitchFamily="34" charset="0"/>
              </a:rPr>
              <a:t>Activision Blizzard, Inc. is an American </a:t>
            </a:r>
            <a:r>
              <a:rPr lang="en-US" altLang="zh-CN" dirty="0">
                <a:solidFill>
                  <a:schemeClr val="accent2"/>
                </a:solidFill>
                <a:latin typeface="Calibri" panose="020F0502020204030204" pitchFamily="34" charset="0"/>
                <a:cs typeface="Calibri" panose="020F0502020204030204" pitchFamily="34" charset="0"/>
              </a:rPr>
              <a:t>video game </a:t>
            </a:r>
            <a:r>
              <a:rPr lang="en-US" altLang="zh-CN" dirty="0">
                <a:latin typeface="Calibri" panose="020F0502020204030204" pitchFamily="34" charset="0"/>
                <a:cs typeface="Calibri" panose="020F0502020204030204" pitchFamily="34" charset="0"/>
              </a:rPr>
              <a:t>holding company. Activision Blizzard currently includes three operating units: Activision, Blizzard Entertainment and King.</a:t>
            </a:r>
          </a:p>
        </p:txBody>
      </p:sp>
      <p:sp>
        <p:nvSpPr>
          <p:cNvPr id="14" name="文本框 13">
            <a:extLst>
              <a:ext uri="{FF2B5EF4-FFF2-40B4-BE49-F238E27FC236}">
                <a16:creationId xmlns:a16="http://schemas.microsoft.com/office/drawing/2014/main" id="{1B4C93D6-7827-5D15-A6CD-3427CA8A16EF}"/>
              </a:ext>
            </a:extLst>
          </p:cNvPr>
          <p:cNvSpPr txBox="1"/>
          <p:nvPr/>
        </p:nvSpPr>
        <p:spPr>
          <a:xfrm>
            <a:off x="-189351" y="1499219"/>
            <a:ext cx="5766205" cy="686470"/>
          </a:xfrm>
          <a:prstGeom prst="rect">
            <a:avLst/>
          </a:prstGeom>
          <a:noFill/>
        </p:spPr>
        <p:txBody>
          <a:bodyPr wrap="square">
            <a:spAutoFit/>
          </a:bodyPr>
          <a:lstStyle/>
          <a:p>
            <a:pPr marL="685800" marR="0" lvl="1" indent="-228600" algn="l" defTabSz="914400" rtl="0" eaLnBrk="1" fontAlgn="auto" latinLnBrk="0" hangingPunct="1">
              <a:lnSpc>
                <a:spcPct val="110000"/>
              </a:lnSpc>
              <a:spcBef>
                <a:spcPts val="0"/>
              </a:spcBef>
              <a:spcAft>
                <a:spcPts val="0"/>
              </a:spcAft>
              <a:buClr>
                <a:srgbClr val="A52337"/>
              </a:buClr>
              <a:buSzTx/>
              <a:buFont typeface="Arial" panose="020B0604020202020204" pitchFamily="34" charset="0"/>
              <a:buChar char="•"/>
              <a:tabLst/>
              <a:defRPr/>
            </a:pPr>
            <a:r>
              <a:rPr lang="en-US" altLang="zh-CN" dirty="0"/>
              <a:t>Among </a:t>
            </a:r>
            <a:r>
              <a:rPr lang="en-US" altLang="zh-CN" dirty="0">
                <a:solidFill>
                  <a:schemeClr val="accent2"/>
                </a:solidFill>
              </a:rPr>
              <a:t>major intellectual properties </a:t>
            </a:r>
            <a:r>
              <a:rPr lang="en-US" altLang="zh-CN" dirty="0"/>
              <a:t>produced by Activision Blizzard are:</a:t>
            </a:r>
            <a:endParaRPr lang="zh-CN" altLang="en-US" dirty="0"/>
          </a:p>
        </p:txBody>
      </p:sp>
      <p:pic>
        <p:nvPicPr>
          <p:cNvPr id="18" name="图片 17" descr="男人的照片上写着字&#10;&#10;AI 生成的内容可能不正确。">
            <a:extLst>
              <a:ext uri="{FF2B5EF4-FFF2-40B4-BE49-F238E27FC236}">
                <a16:creationId xmlns:a16="http://schemas.microsoft.com/office/drawing/2014/main" id="{0DDF8293-97A8-2785-9376-21C24691C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80" y="2242305"/>
            <a:ext cx="988115" cy="988115"/>
          </a:xfrm>
          <a:prstGeom prst="rect">
            <a:avLst/>
          </a:prstGeom>
        </p:spPr>
      </p:pic>
      <p:pic>
        <p:nvPicPr>
          <p:cNvPr id="20" name="图片 19" descr="徽标&#10;&#10;AI 生成的内容可能不正确。">
            <a:extLst>
              <a:ext uri="{FF2B5EF4-FFF2-40B4-BE49-F238E27FC236}">
                <a16:creationId xmlns:a16="http://schemas.microsoft.com/office/drawing/2014/main" id="{1F7CA8F8-5E79-AAC6-A75A-466AD7907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798" y="2242305"/>
            <a:ext cx="930741" cy="988115"/>
          </a:xfrm>
          <a:prstGeom prst="rect">
            <a:avLst/>
          </a:prstGeom>
        </p:spPr>
      </p:pic>
      <p:pic>
        <p:nvPicPr>
          <p:cNvPr id="22" name="图片 21" descr="图片包含 路, 运动, 溜冰, 街道&#10;&#10;AI 生成的内容可能不正确。">
            <a:extLst>
              <a:ext uri="{FF2B5EF4-FFF2-40B4-BE49-F238E27FC236}">
                <a16:creationId xmlns:a16="http://schemas.microsoft.com/office/drawing/2014/main" id="{EE198EE9-1FE3-1FB2-5F2C-03CBB9794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732" y="2236518"/>
            <a:ext cx="1963485" cy="998229"/>
          </a:xfrm>
          <a:prstGeom prst="rect">
            <a:avLst/>
          </a:prstGeom>
        </p:spPr>
      </p:pic>
      <p:pic>
        <p:nvPicPr>
          <p:cNvPr id="24" name="图片 23" descr="图片包含 男人, 穿着, 舞台, 街道&#10;&#10;AI 生成的内容可能不正确。">
            <a:extLst>
              <a:ext uri="{FF2B5EF4-FFF2-40B4-BE49-F238E27FC236}">
                <a16:creationId xmlns:a16="http://schemas.microsoft.com/office/drawing/2014/main" id="{508C734F-92A0-CBBF-1FA2-1420FAD2D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2410" y="2236518"/>
            <a:ext cx="1044444" cy="1006116"/>
          </a:xfrm>
          <a:prstGeom prst="rect">
            <a:avLst/>
          </a:prstGeom>
        </p:spPr>
      </p:pic>
      <p:cxnSp>
        <p:nvCxnSpPr>
          <p:cNvPr id="25" name="Straight Arrow Connector 7">
            <a:extLst>
              <a:ext uri="{FF2B5EF4-FFF2-40B4-BE49-F238E27FC236}">
                <a16:creationId xmlns:a16="http://schemas.microsoft.com/office/drawing/2014/main" id="{DD0D5A2B-33D4-BB53-07F6-9C9B1C3967E6}"/>
              </a:ext>
            </a:extLst>
          </p:cNvPr>
          <p:cNvCxnSpPr/>
          <p:nvPr/>
        </p:nvCxnSpPr>
        <p:spPr bwMode="auto">
          <a:xfrm flipV="1">
            <a:off x="711068" y="4323732"/>
            <a:ext cx="6862763" cy="17463"/>
          </a:xfrm>
          <a:prstGeom prst="straightConnector1">
            <a:avLst/>
          </a:prstGeom>
          <a:ln w="190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6" name="TextBox 8">
            <a:extLst>
              <a:ext uri="{FF2B5EF4-FFF2-40B4-BE49-F238E27FC236}">
                <a16:creationId xmlns:a16="http://schemas.microsoft.com/office/drawing/2014/main" id="{E50B0627-681F-1DF5-45D2-2B8825060331}"/>
              </a:ext>
            </a:extLst>
          </p:cNvPr>
          <p:cNvSpPr txBox="1"/>
          <p:nvPr/>
        </p:nvSpPr>
        <p:spPr>
          <a:xfrm>
            <a:off x="7289219" y="3914035"/>
            <a:ext cx="649537" cy="369332"/>
          </a:xfrm>
          <a:prstGeom prst="rect">
            <a:avLst/>
          </a:prstGeom>
          <a:noFill/>
        </p:spPr>
        <p:txBody>
          <a:bodyPr wrap="none" rtlCol="0">
            <a:spAutoFit/>
          </a:bodyPr>
          <a:lstStyle/>
          <a:p>
            <a:r>
              <a:rPr lang="en-US" dirty="0"/>
              <a:t>Time</a:t>
            </a:r>
          </a:p>
        </p:txBody>
      </p:sp>
      <p:sp>
        <p:nvSpPr>
          <p:cNvPr id="28" name="文本框 27">
            <a:extLst>
              <a:ext uri="{FF2B5EF4-FFF2-40B4-BE49-F238E27FC236}">
                <a16:creationId xmlns:a16="http://schemas.microsoft.com/office/drawing/2014/main" id="{46280A22-D18A-D21E-B09A-73728B29F6E1}"/>
              </a:ext>
            </a:extLst>
          </p:cNvPr>
          <p:cNvSpPr txBox="1"/>
          <p:nvPr/>
        </p:nvSpPr>
        <p:spPr>
          <a:xfrm>
            <a:off x="689406" y="3412005"/>
            <a:ext cx="3453044" cy="461665"/>
          </a:xfrm>
          <a:prstGeom prst="rect">
            <a:avLst/>
          </a:prstGeom>
          <a:noFill/>
        </p:spPr>
        <p:txBody>
          <a:bodyPr wrap="square">
            <a:spAutoFit/>
          </a:bodyPr>
          <a:lstStyle/>
          <a:p>
            <a:r>
              <a:rPr lang="en-US" altLang="zh-CN" sz="1200" dirty="0"/>
              <a:t>Microsoft announced its intent to acquire Activision Blizzard for </a:t>
            </a:r>
            <a:r>
              <a:rPr lang="en-US" altLang="zh-CN" sz="1200" dirty="0">
                <a:solidFill>
                  <a:schemeClr val="accent2"/>
                </a:solidFill>
              </a:rPr>
              <a:t>$68.7 billion </a:t>
            </a:r>
            <a:r>
              <a:rPr lang="en-US" altLang="zh-CN" sz="1200" dirty="0"/>
              <a:t>on </a:t>
            </a:r>
            <a:r>
              <a:rPr lang="en-US" altLang="zh-CN" sz="1200" dirty="0">
                <a:solidFill>
                  <a:schemeClr val="accent2"/>
                </a:solidFill>
              </a:rPr>
              <a:t>January 18, 2022.</a:t>
            </a:r>
            <a:endParaRPr lang="zh-CN" altLang="en-US" sz="1200" dirty="0">
              <a:solidFill>
                <a:schemeClr val="accent2"/>
              </a:solidFill>
            </a:endParaRPr>
          </a:p>
        </p:txBody>
      </p:sp>
      <p:sp>
        <p:nvSpPr>
          <p:cNvPr id="30" name="文本框 29">
            <a:extLst>
              <a:ext uri="{FF2B5EF4-FFF2-40B4-BE49-F238E27FC236}">
                <a16:creationId xmlns:a16="http://schemas.microsoft.com/office/drawing/2014/main" id="{11637A4A-5D19-3056-1A8C-B18FD51260A9}"/>
              </a:ext>
            </a:extLst>
          </p:cNvPr>
          <p:cNvSpPr txBox="1"/>
          <p:nvPr/>
        </p:nvSpPr>
        <p:spPr>
          <a:xfrm>
            <a:off x="5091995" y="3554196"/>
            <a:ext cx="2197224" cy="276999"/>
          </a:xfrm>
          <a:prstGeom prst="rect">
            <a:avLst/>
          </a:prstGeom>
          <a:noFill/>
        </p:spPr>
        <p:txBody>
          <a:bodyPr wrap="square">
            <a:spAutoFit/>
          </a:bodyPr>
          <a:lstStyle/>
          <a:p>
            <a:r>
              <a:rPr lang="en-US" altLang="zh-CN" sz="1200" dirty="0"/>
              <a:t>Completed on </a:t>
            </a:r>
            <a:r>
              <a:rPr lang="en-US" altLang="zh-CN" sz="1200" dirty="0">
                <a:solidFill>
                  <a:schemeClr val="accent2"/>
                </a:solidFill>
              </a:rPr>
              <a:t>October 13, 2023.</a:t>
            </a:r>
            <a:endParaRPr lang="zh-CN" altLang="en-US" sz="1200" dirty="0">
              <a:solidFill>
                <a:schemeClr val="accent2"/>
              </a:solidFill>
            </a:endParaRPr>
          </a:p>
        </p:txBody>
      </p:sp>
      <p:cxnSp>
        <p:nvCxnSpPr>
          <p:cNvPr id="31" name="Straight Arrow Connector 7">
            <a:extLst>
              <a:ext uri="{FF2B5EF4-FFF2-40B4-BE49-F238E27FC236}">
                <a16:creationId xmlns:a16="http://schemas.microsoft.com/office/drawing/2014/main" id="{6D4E0502-8834-DD9E-3C1D-847BF978B554}"/>
              </a:ext>
            </a:extLst>
          </p:cNvPr>
          <p:cNvCxnSpPr>
            <a:cxnSpLocks/>
          </p:cNvCxnSpPr>
          <p:nvPr/>
        </p:nvCxnSpPr>
        <p:spPr bwMode="auto">
          <a:xfrm>
            <a:off x="3295212" y="3914035"/>
            <a:ext cx="0" cy="343504"/>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7">
            <a:extLst>
              <a:ext uri="{FF2B5EF4-FFF2-40B4-BE49-F238E27FC236}">
                <a16:creationId xmlns:a16="http://schemas.microsoft.com/office/drawing/2014/main" id="{AAB91B43-B0E6-1560-218F-EA61511E557D}"/>
              </a:ext>
            </a:extLst>
          </p:cNvPr>
          <p:cNvCxnSpPr>
            <a:cxnSpLocks/>
          </p:cNvCxnSpPr>
          <p:nvPr/>
        </p:nvCxnSpPr>
        <p:spPr bwMode="auto">
          <a:xfrm>
            <a:off x="6173056" y="3914035"/>
            <a:ext cx="0" cy="343504"/>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35" name="右大括号 34">
            <a:extLst>
              <a:ext uri="{FF2B5EF4-FFF2-40B4-BE49-F238E27FC236}">
                <a16:creationId xmlns:a16="http://schemas.microsoft.com/office/drawing/2014/main" id="{E70E1785-E9B9-48AD-CB89-811BF8907DDC}"/>
              </a:ext>
            </a:extLst>
          </p:cNvPr>
          <p:cNvSpPr/>
          <p:nvPr/>
        </p:nvSpPr>
        <p:spPr>
          <a:xfrm rot="5400000">
            <a:off x="4598325" y="3125086"/>
            <a:ext cx="271616" cy="2877844"/>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824AB92B-9FB2-BE3C-2D39-03B1025C85D3}"/>
              </a:ext>
            </a:extLst>
          </p:cNvPr>
          <p:cNvSpPr txBox="1"/>
          <p:nvPr/>
        </p:nvSpPr>
        <p:spPr>
          <a:xfrm>
            <a:off x="2693751" y="4719640"/>
            <a:ext cx="4362989" cy="338554"/>
          </a:xfrm>
          <a:prstGeom prst="rect">
            <a:avLst/>
          </a:prstGeom>
          <a:noFill/>
        </p:spPr>
        <p:txBody>
          <a:bodyPr wrap="none" rtlCol="0">
            <a:spAutoFit/>
          </a:bodyPr>
          <a:lstStyle/>
          <a:p>
            <a:r>
              <a:rPr kumimoji="1" lang="en-US" altLang="zh-CN" sz="1600" dirty="0">
                <a:latin typeface="Calibri" panose="020F0502020204030204" pitchFamily="34" charset="0"/>
                <a:cs typeface="Calibri" panose="020F0502020204030204" pitchFamily="34" charset="0"/>
              </a:rPr>
              <a:t>Why does this </a:t>
            </a:r>
            <a:r>
              <a:rPr lang="en-US" altLang="zh-CN" sz="1600" b="0" i="0" dirty="0">
                <a:solidFill>
                  <a:srgbClr val="202122"/>
                </a:solidFill>
                <a:effectLst/>
                <a:latin typeface="Calibri" panose="020F0502020204030204" pitchFamily="34" charset="0"/>
                <a:cs typeface="Calibri" panose="020F0502020204030204" pitchFamily="34" charset="0"/>
              </a:rPr>
              <a:t>acquisition take almost two years ?</a:t>
            </a:r>
            <a:r>
              <a:rPr kumimoji="1" lang="en-US" altLang="zh-CN" sz="1600" dirty="0">
                <a:latin typeface="Calibri" panose="020F0502020204030204" pitchFamily="34" charset="0"/>
                <a:cs typeface="Calibri" panose="020F0502020204030204" pitchFamily="34" charset="0"/>
              </a:rPr>
              <a:t> </a:t>
            </a:r>
            <a:endParaRPr kumimoji="1" lang="zh-CN" altLang="en-US" sz="1600"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88487DD5-2759-2325-549A-DC2F2BF36D76}"/>
              </a:ext>
            </a:extLst>
          </p:cNvPr>
          <p:cNvSpPr txBox="1"/>
          <p:nvPr/>
        </p:nvSpPr>
        <p:spPr>
          <a:xfrm>
            <a:off x="689406" y="3789318"/>
            <a:ext cx="2531462" cy="261610"/>
          </a:xfrm>
          <a:prstGeom prst="rect">
            <a:avLst/>
          </a:prstGeom>
          <a:noFill/>
        </p:spPr>
        <p:txBody>
          <a:bodyPr wrap="none" rtlCol="0">
            <a:spAutoFit/>
          </a:bodyPr>
          <a:lstStyle/>
          <a:p>
            <a:r>
              <a:rPr lang="en-US" altLang="zh-CN" sz="1100" b="0" i="0" dirty="0">
                <a:solidFill>
                  <a:srgbClr val="202122"/>
                </a:solidFill>
                <a:effectLst/>
                <a:latin typeface="Calibri" panose="020F0502020204030204" pitchFamily="34" charset="0"/>
                <a:cs typeface="Calibri" panose="020F0502020204030204" pitchFamily="34" charset="0"/>
              </a:rPr>
              <a:t>(largest video game and tech acquisition)</a:t>
            </a:r>
            <a:endParaRPr kumimoji="1" lang="zh-CN" alt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051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AC28B-DEB3-5097-563B-F9E2FBE33E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68DD95-9FCA-E34D-8B48-3E53F55372C4}"/>
              </a:ext>
            </a:extLst>
          </p:cNvPr>
          <p:cNvSpPr>
            <a:spLocks noGrp="1"/>
          </p:cNvSpPr>
          <p:nvPr>
            <p:ph type="title"/>
          </p:nvPr>
        </p:nvSpPr>
        <p:spPr>
          <a:xfrm>
            <a:off x="266700" y="85306"/>
            <a:ext cx="8028608" cy="619534"/>
          </a:xfrm>
        </p:spPr>
        <p:txBody>
          <a:bodyPr anchor="ctr">
            <a:normAutofit/>
          </a:bodyPr>
          <a:lstStyle/>
          <a:p>
            <a:r>
              <a:rPr lang="en-US" altLang="zh-CN" dirty="0"/>
              <a:t>Part I - Background</a:t>
            </a:r>
            <a:endParaRPr lang="en-US" dirty="0"/>
          </a:p>
        </p:txBody>
      </p:sp>
      <p:sp>
        <p:nvSpPr>
          <p:cNvPr id="8" name="Slide Number Placeholder 5">
            <a:extLst>
              <a:ext uri="{FF2B5EF4-FFF2-40B4-BE49-F238E27FC236}">
                <a16:creationId xmlns:a16="http://schemas.microsoft.com/office/drawing/2014/main" id="{3E1C5D71-00E2-FA12-06FF-D0537C1DA132}"/>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4</a:t>
            </a:fld>
            <a:endParaRPr lang="en-US" dirty="0"/>
          </a:p>
        </p:txBody>
      </p:sp>
      <p:sp>
        <p:nvSpPr>
          <p:cNvPr id="12" name="文本框 11">
            <a:extLst>
              <a:ext uri="{FF2B5EF4-FFF2-40B4-BE49-F238E27FC236}">
                <a16:creationId xmlns:a16="http://schemas.microsoft.com/office/drawing/2014/main" id="{A953FA14-D79C-78E4-FBE3-E7C6C7939969}"/>
              </a:ext>
            </a:extLst>
          </p:cNvPr>
          <p:cNvSpPr txBox="1"/>
          <p:nvPr/>
        </p:nvSpPr>
        <p:spPr>
          <a:xfrm>
            <a:off x="543570" y="1151816"/>
            <a:ext cx="2510347" cy="369332"/>
          </a:xfrm>
          <a:prstGeom prst="rect">
            <a:avLst/>
          </a:prstGeom>
          <a:noFill/>
        </p:spPr>
        <p:txBody>
          <a:bodyPr wrap="square">
            <a:spAutoFit/>
          </a:bodyPr>
          <a:lstStyle/>
          <a:p>
            <a:r>
              <a:rPr lang="en-US" altLang="zh-CN" dirty="0">
                <a:solidFill>
                  <a:schemeClr val="accent2"/>
                </a:solidFill>
                <a:latin typeface="Calibri" panose="020F0502020204030204" pitchFamily="34" charset="0"/>
                <a:cs typeface="Calibri" panose="020F0502020204030204" pitchFamily="34" charset="0"/>
              </a:rPr>
              <a:t>Antitrust law</a:t>
            </a:r>
          </a:p>
        </p:txBody>
      </p:sp>
      <p:sp>
        <p:nvSpPr>
          <p:cNvPr id="3" name="文本框 2">
            <a:extLst>
              <a:ext uri="{FF2B5EF4-FFF2-40B4-BE49-F238E27FC236}">
                <a16:creationId xmlns:a16="http://schemas.microsoft.com/office/drawing/2014/main" id="{84671AD0-E949-CF09-27F4-CFFDA750C6B9}"/>
              </a:ext>
            </a:extLst>
          </p:cNvPr>
          <p:cNvSpPr txBox="1"/>
          <p:nvPr/>
        </p:nvSpPr>
        <p:spPr>
          <a:xfrm>
            <a:off x="-131197" y="770045"/>
            <a:ext cx="4572000" cy="381771"/>
          </a:xfrm>
          <a:prstGeom prst="rect">
            <a:avLst/>
          </a:prstGeom>
          <a:noFill/>
        </p:spPr>
        <p:txBody>
          <a:bodyPr wrap="square">
            <a:spAutoFit/>
          </a:bodyPr>
          <a:lstStyle/>
          <a:p>
            <a:pPr marL="685800" marR="0" lvl="1" indent="-228600" algn="l" defTabSz="914400" rtl="0" eaLnBrk="1" fontAlgn="auto" latinLnBrk="0" hangingPunct="1">
              <a:lnSpc>
                <a:spcPct val="110000"/>
              </a:lnSpc>
              <a:spcBef>
                <a:spcPts val="0"/>
              </a:spcBef>
              <a:spcAft>
                <a:spcPts val="0"/>
              </a:spcAft>
              <a:buClr>
                <a:srgbClr val="A52337"/>
              </a:buClr>
              <a:buSzTx/>
              <a:buFont typeface="Arial" panose="020B0604020202020204" pitchFamily="34" charset="0"/>
              <a:buChar char="•"/>
              <a:tabLst/>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Key reason:</a:t>
            </a:r>
          </a:p>
        </p:txBody>
      </p:sp>
      <p:pic>
        <p:nvPicPr>
          <p:cNvPr id="5" name="图片 4" descr="图表, 条形图&#10;&#10;AI 生成的内容可能不正确。">
            <a:extLst>
              <a:ext uri="{FF2B5EF4-FFF2-40B4-BE49-F238E27FC236}">
                <a16:creationId xmlns:a16="http://schemas.microsoft.com/office/drawing/2014/main" id="{8BE88114-FD7E-101D-9B1B-5ABC8F1F7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70" y="1791040"/>
            <a:ext cx="7126737" cy="3255815"/>
          </a:xfrm>
          <a:prstGeom prst="rect">
            <a:avLst/>
          </a:prstGeom>
        </p:spPr>
      </p:pic>
      <p:sp>
        <p:nvSpPr>
          <p:cNvPr id="6" name="文本框 5">
            <a:extLst>
              <a:ext uri="{FF2B5EF4-FFF2-40B4-BE49-F238E27FC236}">
                <a16:creationId xmlns:a16="http://schemas.microsoft.com/office/drawing/2014/main" id="{750F273B-CAA0-1281-8811-2B2F9D9D4D94}"/>
              </a:ext>
            </a:extLst>
          </p:cNvPr>
          <p:cNvSpPr txBox="1"/>
          <p:nvPr/>
        </p:nvSpPr>
        <p:spPr>
          <a:xfrm>
            <a:off x="543570" y="1514041"/>
            <a:ext cx="2925673" cy="276999"/>
          </a:xfrm>
          <a:prstGeom prst="rect">
            <a:avLst/>
          </a:prstGeom>
          <a:noFill/>
        </p:spPr>
        <p:txBody>
          <a:bodyPr wrap="none" rtlCol="0">
            <a:spAutoFit/>
          </a:bodyPr>
          <a:lstStyle/>
          <a:p>
            <a:r>
              <a:rPr kumimoji="1" lang="en-US" altLang="zh-CN" sz="1200" i="1" dirty="0"/>
              <a:t>Top Companies by Game Revenues for 2021</a:t>
            </a:r>
            <a:endParaRPr kumimoji="1" lang="zh-CN" altLang="en-US" sz="1200" i="1" dirty="0"/>
          </a:p>
        </p:txBody>
      </p:sp>
      <p:sp>
        <p:nvSpPr>
          <p:cNvPr id="9" name="文本框 8">
            <a:extLst>
              <a:ext uri="{FF2B5EF4-FFF2-40B4-BE49-F238E27FC236}">
                <a16:creationId xmlns:a16="http://schemas.microsoft.com/office/drawing/2014/main" id="{3BBF9E7B-48DD-75B1-157F-FB825A0E638A}"/>
              </a:ext>
            </a:extLst>
          </p:cNvPr>
          <p:cNvSpPr txBox="1"/>
          <p:nvPr/>
        </p:nvSpPr>
        <p:spPr>
          <a:xfrm>
            <a:off x="3241090" y="1882614"/>
            <a:ext cx="5359340" cy="1095300"/>
          </a:xfrm>
          <a:prstGeom prst="rect">
            <a:avLst/>
          </a:prstGeom>
          <a:noFill/>
        </p:spPr>
        <p:txBody>
          <a:bodyPr wrap="square">
            <a:spAutoFit/>
          </a:bodyPr>
          <a:lstStyle/>
          <a:p>
            <a:pPr marL="685800" marR="0" lvl="1" indent="-228600" algn="l" defTabSz="914400" rtl="0" eaLnBrk="1" fontAlgn="auto" latinLnBrk="0" hangingPunct="1">
              <a:lnSpc>
                <a:spcPct val="110000"/>
              </a:lnSpc>
              <a:spcBef>
                <a:spcPts val="0"/>
              </a:spcBef>
              <a:spcAft>
                <a:spcPts val="0"/>
              </a:spcAft>
              <a:buClr>
                <a:srgbClr val="A52337"/>
              </a:buClr>
              <a:buSzTx/>
              <a:buFont typeface="Arial" panose="020B0604020202020204" pitchFamily="34" charset="0"/>
              <a:buChar char="•"/>
              <a:tabLst/>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Hart–Scott–Rodino Act requires notifying the U.S. Department of Justice's Antitrust Division and the Federal Trade Commission about any merger or acquisition over a certain size (HSR Act, 1976).</a:t>
            </a:r>
          </a:p>
        </p:txBody>
      </p:sp>
    </p:spTree>
    <p:extLst>
      <p:ext uri="{BB962C8B-B14F-4D97-AF65-F5344CB8AC3E}">
        <p14:creationId xmlns:p14="http://schemas.microsoft.com/office/powerpoint/2010/main" val="3783968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EF3BA-E3B1-CF8D-1E9E-273FDDBD99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77B971-7791-5108-D805-E72B52BB7DE2}"/>
              </a:ext>
            </a:extLst>
          </p:cNvPr>
          <p:cNvSpPr>
            <a:spLocks noGrp="1"/>
          </p:cNvSpPr>
          <p:nvPr>
            <p:ph type="title"/>
          </p:nvPr>
        </p:nvSpPr>
        <p:spPr>
          <a:xfrm>
            <a:off x="266700" y="85306"/>
            <a:ext cx="8028608" cy="619534"/>
          </a:xfrm>
        </p:spPr>
        <p:txBody>
          <a:bodyPr anchor="ctr">
            <a:normAutofit/>
          </a:bodyPr>
          <a:lstStyle/>
          <a:p>
            <a:r>
              <a:rPr lang="en-US" altLang="zh-CN" dirty="0"/>
              <a:t>Part I - Background</a:t>
            </a:r>
            <a:endParaRPr lang="en-US" dirty="0"/>
          </a:p>
        </p:txBody>
      </p:sp>
      <p:sp>
        <p:nvSpPr>
          <p:cNvPr id="8" name="Slide Number Placeholder 5">
            <a:extLst>
              <a:ext uri="{FF2B5EF4-FFF2-40B4-BE49-F238E27FC236}">
                <a16:creationId xmlns:a16="http://schemas.microsoft.com/office/drawing/2014/main" id="{4D32BAB5-E85A-510F-25A9-9F2ECB477B8C}"/>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5</a:t>
            </a:fld>
            <a:endParaRPr lang="en-US" dirty="0"/>
          </a:p>
        </p:txBody>
      </p:sp>
      <p:sp>
        <p:nvSpPr>
          <p:cNvPr id="12" name="文本框 11">
            <a:extLst>
              <a:ext uri="{FF2B5EF4-FFF2-40B4-BE49-F238E27FC236}">
                <a16:creationId xmlns:a16="http://schemas.microsoft.com/office/drawing/2014/main" id="{A2BE62BE-6279-CEBA-7105-B831848A0810}"/>
              </a:ext>
            </a:extLst>
          </p:cNvPr>
          <p:cNvSpPr txBox="1"/>
          <p:nvPr/>
        </p:nvSpPr>
        <p:spPr>
          <a:xfrm>
            <a:off x="532660" y="1142392"/>
            <a:ext cx="7228088" cy="338554"/>
          </a:xfrm>
          <a:prstGeom prst="rect">
            <a:avLst/>
          </a:prstGeom>
          <a:noFill/>
        </p:spPr>
        <p:txBody>
          <a:bodyPr wrap="square">
            <a:spAutoFit/>
          </a:bodyPr>
          <a:lstStyle/>
          <a:p>
            <a:r>
              <a:rPr lang="en-US" altLang="zh-CN" sz="1600" dirty="0">
                <a:latin typeface="Calibri" panose="020F0502020204030204" pitchFamily="34" charset="0"/>
                <a:cs typeface="Calibri" panose="020F0502020204030204" pitchFamily="34" charset="0"/>
              </a:rPr>
              <a:t>US Federal Trade Commission (FTC) lost its lawsuit against Microsoft on </a:t>
            </a:r>
            <a:r>
              <a:rPr lang="en-US" altLang="zh-CN" sz="1600" dirty="0">
                <a:effectLst/>
                <a:latin typeface="Calibri" panose="020F0502020204030204" pitchFamily="34" charset="0"/>
                <a:ea typeface="DengXian" panose="02010600030101010101" pitchFamily="2" charset="-122"/>
                <a:cs typeface="Calibri" panose="020F0502020204030204" pitchFamily="34" charset="0"/>
              </a:rPr>
              <a:t>July 11, 2023</a:t>
            </a:r>
            <a:r>
              <a:rPr lang="zh-CN" altLang="zh-CN" sz="1600" dirty="0">
                <a:effectLst/>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 </a:t>
            </a:r>
          </a:p>
        </p:txBody>
      </p:sp>
      <p:sp>
        <p:nvSpPr>
          <p:cNvPr id="3" name="文本框 2">
            <a:extLst>
              <a:ext uri="{FF2B5EF4-FFF2-40B4-BE49-F238E27FC236}">
                <a16:creationId xmlns:a16="http://schemas.microsoft.com/office/drawing/2014/main" id="{03A66C07-B92F-6F14-8450-A7E25396237B}"/>
              </a:ext>
            </a:extLst>
          </p:cNvPr>
          <p:cNvSpPr txBox="1"/>
          <p:nvPr/>
        </p:nvSpPr>
        <p:spPr>
          <a:xfrm>
            <a:off x="-148952" y="815893"/>
            <a:ext cx="4572000" cy="381771"/>
          </a:xfrm>
          <a:prstGeom prst="rect">
            <a:avLst/>
          </a:prstGeom>
          <a:noFill/>
        </p:spPr>
        <p:txBody>
          <a:bodyPr wrap="square">
            <a:spAutoFit/>
          </a:bodyPr>
          <a:lstStyle/>
          <a:p>
            <a:pPr marL="685800" marR="0" lvl="1" indent="-228600" algn="l" defTabSz="914400" rtl="0" eaLnBrk="1" fontAlgn="auto" latinLnBrk="0" hangingPunct="1">
              <a:lnSpc>
                <a:spcPct val="110000"/>
              </a:lnSpc>
              <a:spcBef>
                <a:spcPts val="0"/>
              </a:spcBef>
              <a:spcAft>
                <a:spcPts val="0"/>
              </a:spcAft>
              <a:buClr>
                <a:srgbClr val="A52337"/>
              </a:buClr>
              <a:buSzTx/>
              <a:buFont typeface="Arial" panose="020B0604020202020204" pitchFamily="34" charset="0"/>
              <a:buChar char="•"/>
              <a:tabLst/>
              <a:defRPr/>
            </a:pPr>
            <a:r>
              <a:rPr kumimoji="0" lang="en-US" altLang="zh-CN"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Pivotal event:</a:t>
            </a:r>
          </a:p>
        </p:txBody>
      </p:sp>
      <p:pic>
        <p:nvPicPr>
          <p:cNvPr id="5" name="图片 4" descr="图表&#10;&#10;AI 生成的内容可能不正确。">
            <a:extLst>
              <a:ext uri="{FF2B5EF4-FFF2-40B4-BE49-F238E27FC236}">
                <a16:creationId xmlns:a16="http://schemas.microsoft.com/office/drawing/2014/main" id="{65C02C3E-13A9-7F2D-5A7D-57D51FA90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39769"/>
            <a:ext cx="7772400" cy="3230018"/>
          </a:xfrm>
          <a:prstGeom prst="rect">
            <a:avLst/>
          </a:prstGeom>
        </p:spPr>
      </p:pic>
      <p:sp>
        <p:nvSpPr>
          <p:cNvPr id="6" name="文本框 5">
            <a:extLst>
              <a:ext uri="{FF2B5EF4-FFF2-40B4-BE49-F238E27FC236}">
                <a16:creationId xmlns:a16="http://schemas.microsoft.com/office/drawing/2014/main" id="{F2C806D2-3DAF-3A20-A810-0F48FA7FF4CE}"/>
              </a:ext>
            </a:extLst>
          </p:cNvPr>
          <p:cNvSpPr txBox="1"/>
          <p:nvPr/>
        </p:nvSpPr>
        <p:spPr>
          <a:xfrm>
            <a:off x="3378970" y="1480946"/>
            <a:ext cx="2386060" cy="307777"/>
          </a:xfrm>
          <a:prstGeom prst="rect">
            <a:avLst/>
          </a:prstGeom>
          <a:noFill/>
        </p:spPr>
        <p:txBody>
          <a:bodyPr wrap="square">
            <a:spAutoFit/>
          </a:bodyPr>
          <a:lstStyle/>
          <a:p>
            <a:r>
              <a:rPr lang="en-US" altLang="zh-CN" sz="1400" i="1" dirty="0">
                <a:latin typeface="Calibri" panose="020F0502020204030204" pitchFamily="34" charset="0"/>
                <a:cs typeface="Calibri" panose="020F0502020204030204" pitchFamily="34" charset="0"/>
              </a:rPr>
              <a:t>Activision Blizzard Stock Price</a:t>
            </a:r>
          </a:p>
        </p:txBody>
      </p:sp>
      <p:pic>
        <p:nvPicPr>
          <p:cNvPr id="2" name="图片 1" descr="徽标&#10;&#10;AI 生成的内容可能不正确。">
            <a:extLst>
              <a:ext uri="{FF2B5EF4-FFF2-40B4-BE49-F238E27FC236}">
                <a16:creationId xmlns:a16="http://schemas.microsoft.com/office/drawing/2014/main" id="{8E65E220-765A-7A05-A9A7-A78E669F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996" y="3240910"/>
            <a:ext cx="950405" cy="950405"/>
          </a:xfrm>
          <a:prstGeom prst="rect">
            <a:avLst/>
          </a:prstGeom>
        </p:spPr>
      </p:pic>
      <p:pic>
        <p:nvPicPr>
          <p:cNvPr id="7" name="图片 6" descr="黑暗中的标志&#10;&#10;AI 生成的内容可能不正确。">
            <a:extLst>
              <a:ext uri="{FF2B5EF4-FFF2-40B4-BE49-F238E27FC236}">
                <a16:creationId xmlns:a16="http://schemas.microsoft.com/office/drawing/2014/main" id="{A099B496-1FC7-2B35-0608-F2496F786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47306">
            <a:off x="6698130" y="3685067"/>
            <a:ext cx="1233897" cy="783825"/>
          </a:xfrm>
          <a:prstGeom prst="rect">
            <a:avLst/>
          </a:prstGeom>
        </p:spPr>
      </p:pic>
    </p:spTree>
    <p:extLst>
      <p:ext uri="{BB962C8B-B14F-4D97-AF65-F5344CB8AC3E}">
        <p14:creationId xmlns:p14="http://schemas.microsoft.com/office/powerpoint/2010/main" val="238463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462D0-F8E8-D47D-9500-E2A68685D2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5A3CED-9D4D-2856-23CE-F3925D52766E}"/>
              </a:ext>
            </a:extLst>
          </p:cNvPr>
          <p:cNvSpPr>
            <a:spLocks noGrp="1"/>
          </p:cNvSpPr>
          <p:nvPr>
            <p:ph type="title"/>
          </p:nvPr>
        </p:nvSpPr>
        <p:spPr>
          <a:xfrm>
            <a:off x="266700" y="85306"/>
            <a:ext cx="8028608" cy="619534"/>
          </a:xfrm>
        </p:spPr>
        <p:txBody>
          <a:bodyPr anchor="ctr">
            <a:normAutofit/>
          </a:bodyPr>
          <a:lstStyle/>
          <a:p>
            <a:r>
              <a:rPr lang="en-US" altLang="zh-CN" dirty="0"/>
              <a:t>Part I – Analysis before the event</a:t>
            </a:r>
            <a:endParaRPr lang="en-US" dirty="0"/>
          </a:p>
        </p:txBody>
      </p:sp>
      <p:sp>
        <p:nvSpPr>
          <p:cNvPr id="8" name="Slide Number Placeholder 5">
            <a:extLst>
              <a:ext uri="{FF2B5EF4-FFF2-40B4-BE49-F238E27FC236}">
                <a16:creationId xmlns:a16="http://schemas.microsoft.com/office/drawing/2014/main" id="{83040C8F-EF18-3C62-5557-7FBA2B0AE02B}"/>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6</a:t>
            </a:fld>
            <a:endParaRPr lang="en-US" dirty="0"/>
          </a:p>
        </p:txBody>
      </p:sp>
      <p:sp>
        <p:nvSpPr>
          <p:cNvPr id="2" name="文本框 1">
            <a:extLst>
              <a:ext uri="{FF2B5EF4-FFF2-40B4-BE49-F238E27FC236}">
                <a16:creationId xmlns:a16="http://schemas.microsoft.com/office/drawing/2014/main" id="{64AFE61E-3A88-23D4-D5EA-7535E2EEE27F}"/>
              </a:ext>
            </a:extLst>
          </p:cNvPr>
          <p:cNvSpPr txBox="1"/>
          <p:nvPr/>
        </p:nvSpPr>
        <p:spPr>
          <a:xfrm>
            <a:off x="102585" y="1350954"/>
            <a:ext cx="3988040"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Microsoft:</a:t>
            </a:r>
          </a:p>
        </p:txBody>
      </p:sp>
      <p:sp>
        <p:nvSpPr>
          <p:cNvPr id="7" name="文本框 6">
            <a:extLst>
              <a:ext uri="{FF2B5EF4-FFF2-40B4-BE49-F238E27FC236}">
                <a16:creationId xmlns:a16="http://schemas.microsoft.com/office/drawing/2014/main" id="{FEFA07A1-A6D0-B230-A493-F7732E13AC39}"/>
              </a:ext>
            </a:extLst>
          </p:cNvPr>
          <p:cNvSpPr txBox="1"/>
          <p:nvPr/>
        </p:nvSpPr>
        <p:spPr>
          <a:xfrm>
            <a:off x="795044" y="1634693"/>
            <a:ext cx="7039008" cy="784830"/>
          </a:xfrm>
          <a:prstGeom prst="rect">
            <a:avLst/>
          </a:prstGeom>
          <a:noFill/>
        </p:spPr>
        <p:txBody>
          <a:bodyPr wrap="square" rtlCol="0">
            <a:spAutoFit/>
          </a:bodyPr>
          <a:lstStyle/>
          <a:p>
            <a:r>
              <a:rPr kumimoji="1" lang="en-US" altLang="zh-CN" sz="1500" dirty="0"/>
              <a:t>On the one hand,</a:t>
            </a:r>
            <a:r>
              <a:rPr lang="en-US" altLang="zh-CN" sz="1500" dirty="0">
                <a:effectLst/>
                <a:latin typeface="Calibri" panose="020F0502020204030204" pitchFamily="34" charset="0"/>
                <a:ea typeface="DengXian" panose="02010600030101010101" pitchFamily="2" charset="-122"/>
              </a:rPr>
              <a:t> This acquisition </a:t>
            </a:r>
            <a:r>
              <a:rPr lang="en-US" altLang="zh-CN" sz="1500" dirty="0">
                <a:solidFill>
                  <a:schemeClr val="accent2"/>
                </a:solidFill>
                <a:effectLst/>
                <a:latin typeface="Calibri" panose="020F0502020204030204" pitchFamily="34" charset="0"/>
                <a:ea typeface="DengXian" panose="02010600030101010101" pitchFamily="2" charset="-122"/>
              </a:rPr>
              <a:t>may strengthen the competitiveness </a:t>
            </a:r>
            <a:r>
              <a:rPr lang="en-US" altLang="zh-CN" sz="1500" dirty="0">
                <a:effectLst/>
                <a:latin typeface="Calibri" panose="020F0502020204030204" pitchFamily="34" charset="0"/>
                <a:ea typeface="DengXian" panose="02010600030101010101" pitchFamily="2" charset="-122"/>
              </a:rPr>
              <a:t>of Microsoft’s Xbox gaming platform and subscription services such as Xbox Game Pass, </a:t>
            </a:r>
            <a:r>
              <a:rPr lang="en-US" altLang="zh-CN" sz="1500" dirty="0">
                <a:solidFill>
                  <a:schemeClr val="accent2"/>
                </a:solidFill>
                <a:effectLst/>
                <a:latin typeface="Calibri" panose="020F0502020204030204" pitchFamily="34" charset="0"/>
                <a:ea typeface="DengXian" panose="02010600030101010101" pitchFamily="2" charset="-122"/>
              </a:rPr>
              <a:t>solidifying its influential position </a:t>
            </a:r>
            <a:r>
              <a:rPr lang="en-US" altLang="zh-CN" sz="1500" dirty="0">
                <a:effectLst/>
                <a:latin typeface="Calibri" panose="020F0502020204030204" pitchFamily="34" charset="0"/>
                <a:ea typeface="DengXian" panose="02010600030101010101" pitchFamily="2" charset="-122"/>
              </a:rPr>
              <a:t>within the global gaming ecosystem (Kadirov, 2024).</a:t>
            </a:r>
            <a:r>
              <a:rPr lang="zh-CN" altLang="zh-CN" sz="1500" dirty="0">
                <a:effectLst/>
              </a:rPr>
              <a:t> </a:t>
            </a:r>
            <a:endParaRPr kumimoji="1" lang="zh-CN" altLang="en-US" sz="1500" dirty="0"/>
          </a:p>
        </p:txBody>
      </p:sp>
      <p:sp>
        <p:nvSpPr>
          <p:cNvPr id="9" name="文本框 8">
            <a:extLst>
              <a:ext uri="{FF2B5EF4-FFF2-40B4-BE49-F238E27FC236}">
                <a16:creationId xmlns:a16="http://schemas.microsoft.com/office/drawing/2014/main" id="{970056FA-2204-6B21-FB56-A7ED35EE0CCA}"/>
              </a:ext>
            </a:extLst>
          </p:cNvPr>
          <p:cNvSpPr txBox="1"/>
          <p:nvPr/>
        </p:nvSpPr>
        <p:spPr>
          <a:xfrm>
            <a:off x="795044" y="2339986"/>
            <a:ext cx="7039008" cy="553998"/>
          </a:xfrm>
          <a:prstGeom prst="rect">
            <a:avLst/>
          </a:prstGeom>
          <a:noFill/>
        </p:spPr>
        <p:txBody>
          <a:bodyPr wrap="square" rtlCol="0">
            <a:spAutoFit/>
          </a:bodyPr>
          <a:lstStyle/>
          <a:p>
            <a:r>
              <a:rPr kumimoji="1" lang="en-US" altLang="zh-CN" sz="1500" dirty="0"/>
              <a:t>On the other hand, Investors might believe that Microsoft </a:t>
            </a:r>
            <a:r>
              <a:rPr kumimoji="1" lang="en-US" altLang="zh-CN" sz="1500" dirty="0">
                <a:solidFill>
                  <a:schemeClr val="accent2"/>
                </a:solidFill>
              </a:rPr>
              <a:t>paid a premium for acquiring Activision Blizzard or took on debt to finance the acquisition.</a:t>
            </a:r>
            <a:r>
              <a:rPr kumimoji="1" lang="zh-CN" altLang="zh-CN" sz="1500" dirty="0">
                <a:solidFill>
                  <a:schemeClr val="accent2"/>
                </a:solidFill>
              </a:rPr>
              <a:t> </a:t>
            </a:r>
            <a:endParaRPr kumimoji="1" lang="zh-CN" altLang="en-US" sz="1500" dirty="0">
              <a:solidFill>
                <a:schemeClr val="accent2"/>
              </a:solidFill>
            </a:endParaRPr>
          </a:p>
        </p:txBody>
      </p:sp>
      <p:sp>
        <p:nvSpPr>
          <p:cNvPr id="10" name="文本框 9">
            <a:extLst>
              <a:ext uri="{FF2B5EF4-FFF2-40B4-BE49-F238E27FC236}">
                <a16:creationId xmlns:a16="http://schemas.microsoft.com/office/drawing/2014/main" id="{E6497A37-A0C0-20FE-39F3-AC192A83C6B9}"/>
              </a:ext>
            </a:extLst>
          </p:cNvPr>
          <p:cNvSpPr txBox="1"/>
          <p:nvPr/>
        </p:nvSpPr>
        <p:spPr>
          <a:xfrm>
            <a:off x="795044" y="2885386"/>
            <a:ext cx="8353887" cy="323165"/>
          </a:xfrm>
          <a:prstGeom prst="rect">
            <a:avLst/>
          </a:prstGeom>
          <a:noFill/>
        </p:spPr>
        <p:txBody>
          <a:bodyPr wrap="square" rtlCol="0">
            <a:spAutoFit/>
          </a:bodyPr>
          <a:lstStyle/>
          <a:p>
            <a:r>
              <a:rPr kumimoji="1" lang="en-US" altLang="zh-CN" sz="1500" dirty="0">
                <a:latin typeface="Calibri" panose="020F0502020204030204" pitchFamily="34" charset="0"/>
                <a:cs typeface="Calibri" panose="020F0502020204030204" pitchFamily="34" charset="0"/>
              </a:rPr>
              <a:t>Thus, the company’s stock price </a:t>
            </a:r>
            <a:r>
              <a:rPr kumimoji="1" lang="en-US" altLang="zh-CN" sz="1500" dirty="0">
                <a:solidFill>
                  <a:schemeClr val="accent2"/>
                </a:solidFill>
                <a:latin typeface="Calibri" panose="020F0502020204030204" pitchFamily="34" charset="0"/>
                <a:cs typeface="Calibri" panose="020F0502020204030204" pitchFamily="34" charset="0"/>
              </a:rPr>
              <a:t>might not demonstrate significant fluctuations in response to this event.</a:t>
            </a:r>
          </a:p>
        </p:txBody>
      </p:sp>
      <p:sp>
        <p:nvSpPr>
          <p:cNvPr id="11" name="文本框 10">
            <a:extLst>
              <a:ext uri="{FF2B5EF4-FFF2-40B4-BE49-F238E27FC236}">
                <a16:creationId xmlns:a16="http://schemas.microsoft.com/office/drawing/2014/main" id="{97FF6033-BF21-E209-6BEB-45CFD89D4A62}"/>
              </a:ext>
            </a:extLst>
          </p:cNvPr>
          <p:cNvSpPr txBox="1"/>
          <p:nvPr/>
        </p:nvSpPr>
        <p:spPr>
          <a:xfrm>
            <a:off x="795044" y="3674414"/>
            <a:ext cx="7553912" cy="784830"/>
          </a:xfrm>
          <a:prstGeom prst="rect">
            <a:avLst/>
          </a:prstGeom>
          <a:noFill/>
        </p:spPr>
        <p:txBody>
          <a:bodyPr wrap="square" rtlCol="0">
            <a:spAutoFit/>
          </a:bodyPr>
          <a:lstStyle/>
          <a:p>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Before the July 11th court ruling, Activision Blizzard’s stock traded at approximately </a:t>
            </a:r>
            <a:r>
              <a:rPr lang="en-US" altLang="zh-CN" sz="1500" kern="100" dirty="0">
                <a:solidFill>
                  <a:schemeClr val="accent2"/>
                </a:solidFill>
                <a:effectLst/>
                <a:latin typeface="Calibri" panose="020F0502020204030204" pitchFamily="34" charset="0"/>
                <a:ea typeface="DengXian" panose="02010600030101010101" pitchFamily="2" charset="-122"/>
                <a:cs typeface="Calibri" panose="020F0502020204030204" pitchFamily="34" charset="0"/>
              </a:rPr>
              <a:t>$82 </a:t>
            </a: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per share. Given Microsoft’s proposed </a:t>
            </a:r>
            <a:r>
              <a:rPr lang="en-US" altLang="zh-CN" sz="1500" kern="100" dirty="0">
                <a:solidFill>
                  <a:schemeClr val="accent2"/>
                </a:solidFill>
                <a:effectLst/>
                <a:latin typeface="Calibri" panose="020F0502020204030204" pitchFamily="34" charset="0"/>
                <a:ea typeface="DengXian" panose="02010600030101010101" pitchFamily="2" charset="-122"/>
                <a:cs typeface="Calibri" panose="020F0502020204030204" pitchFamily="34" charset="0"/>
              </a:rPr>
              <a:t>$95 </a:t>
            </a: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per share acquisition price, it’s reasonable to anticipate </a:t>
            </a:r>
            <a:r>
              <a:rPr lang="en-US" altLang="zh-CN" sz="1500" kern="100" dirty="0">
                <a:solidFill>
                  <a:schemeClr val="accent2"/>
                </a:solidFill>
                <a:effectLst/>
                <a:latin typeface="Calibri" panose="020F0502020204030204" pitchFamily="34" charset="0"/>
                <a:ea typeface="DengXian" panose="02010600030101010101" pitchFamily="2" charset="-122"/>
                <a:cs typeface="Calibri" panose="020F0502020204030204" pitchFamily="34" charset="0"/>
              </a:rPr>
              <a:t>a significant upward pressure </a:t>
            </a: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on the stock price as the deal approaches finalization.</a:t>
            </a:r>
            <a:endParaRPr lang="zh-CN" altLang="zh-CN" sz="1500" kern="100" dirty="0">
              <a:effectLst/>
              <a:latin typeface="Calibri" panose="020F0502020204030204" pitchFamily="34" charset="0"/>
              <a:ea typeface="DengXian" panose="02010600030101010101" pitchFamily="2" charset="-122"/>
              <a:cs typeface="Calibri" panose="020F0502020204030204" pitchFamily="34" charset="0"/>
            </a:endParaRPr>
          </a:p>
        </p:txBody>
      </p:sp>
      <p:sp>
        <p:nvSpPr>
          <p:cNvPr id="13" name="文本框 12">
            <a:extLst>
              <a:ext uri="{FF2B5EF4-FFF2-40B4-BE49-F238E27FC236}">
                <a16:creationId xmlns:a16="http://schemas.microsoft.com/office/drawing/2014/main" id="{D5373D5D-2E75-4087-ED69-11AD32B6622E}"/>
              </a:ext>
            </a:extLst>
          </p:cNvPr>
          <p:cNvSpPr txBox="1"/>
          <p:nvPr/>
        </p:nvSpPr>
        <p:spPr>
          <a:xfrm>
            <a:off x="102585" y="3359847"/>
            <a:ext cx="3988040"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Activision Blizzard:</a:t>
            </a:r>
          </a:p>
        </p:txBody>
      </p:sp>
      <p:sp>
        <p:nvSpPr>
          <p:cNvPr id="14" name="文本框 13">
            <a:extLst>
              <a:ext uri="{FF2B5EF4-FFF2-40B4-BE49-F238E27FC236}">
                <a16:creationId xmlns:a16="http://schemas.microsoft.com/office/drawing/2014/main" id="{48064351-3330-A849-A379-A7FA5263AFCA}"/>
              </a:ext>
            </a:extLst>
          </p:cNvPr>
          <p:cNvSpPr txBox="1"/>
          <p:nvPr/>
        </p:nvSpPr>
        <p:spPr>
          <a:xfrm>
            <a:off x="-115115" y="914185"/>
            <a:ext cx="5502188" cy="381771"/>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Companies Directly Affected:</a:t>
            </a:r>
          </a:p>
        </p:txBody>
      </p:sp>
    </p:spTree>
    <p:extLst>
      <p:ext uri="{BB962C8B-B14F-4D97-AF65-F5344CB8AC3E}">
        <p14:creationId xmlns:p14="http://schemas.microsoft.com/office/powerpoint/2010/main" val="407060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4CA86-9A65-8BBA-D268-CAEF871768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410B0C-FE84-09D8-09CE-C291FE88BFD6}"/>
              </a:ext>
            </a:extLst>
          </p:cNvPr>
          <p:cNvSpPr>
            <a:spLocks noGrp="1"/>
          </p:cNvSpPr>
          <p:nvPr>
            <p:ph type="title"/>
          </p:nvPr>
        </p:nvSpPr>
        <p:spPr>
          <a:xfrm>
            <a:off x="266700" y="85306"/>
            <a:ext cx="8028608" cy="619534"/>
          </a:xfrm>
        </p:spPr>
        <p:txBody>
          <a:bodyPr anchor="ctr">
            <a:normAutofit/>
          </a:bodyPr>
          <a:lstStyle/>
          <a:p>
            <a:r>
              <a:rPr lang="en-US" altLang="zh-CN" dirty="0"/>
              <a:t>Part I – Analysis before the event</a:t>
            </a:r>
            <a:endParaRPr lang="en-US" dirty="0"/>
          </a:p>
        </p:txBody>
      </p:sp>
      <p:sp>
        <p:nvSpPr>
          <p:cNvPr id="8" name="Slide Number Placeholder 5">
            <a:extLst>
              <a:ext uri="{FF2B5EF4-FFF2-40B4-BE49-F238E27FC236}">
                <a16:creationId xmlns:a16="http://schemas.microsoft.com/office/drawing/2014/main" id="{D220B6D7-1F57-FFBF-2BD5-402BE721CE56}"/>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7</a:t>
            </a:fld>
            <a:endParaRPr lang="en-US" dirty="0"/>
          </a:p>
        </p:txBody>
      </p:sp>
      <p:sp>
        <p:nvSpPr>
          <p:cNvPr id="3" name="文本框 2">
            <a:extLst>
              <a:ext uri="{FF2B5EF4-FFF2-40B4-BE49-F238E27FC236}">
                <a16:creationId xmlns:a16="http://schemas.microsoft.com/office/drawing/2014/main" id="{14ABB4DB-2131-90B8-825E-204FD8D12373}"/>
              </a:ext>
            </a:extLst>
          </p:cNvPr>
          <p:cNvSpPr txBox="1"/>
          <p:nvPr/>
        </p:nvSpPr>
        <p:spPr>
          <a:xfrm>
            <a:off x="-115115" y="914185"/>
            <a:ext cx="5502188" cy="381771"/>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Major Competitors May </a:t>
            </a:r>
            <a:r>
              <a:rPr lang="en-US" altLang="zh-CN" dirty="0">
                <a:solidFill>
                  <a:schemeClr val="accent2"/>
                </a:solidFill>
                <a:latin typeface="Calibri" panose="020F0502020204030204" pitchFamily="34" charset="0"/>
                <a:ea typeface="宋体" panose="02010600030101010101" pitchFamily="2" charset="-122"/>
                <a:cs typeface="Calibri" panose="020F0502020204030204" pitchFamily="34" charset="0"/>
              </a:rPr>
              <a:t>Be </a:t>
            </a:r>
            <a:r>
              <a:rPr kumimoji="0" lang="en-US" altLang="zh-CN"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Indirectly Affected:</a:t>
            </a:r>
          </a:p>
        </p:txBody>
      </p:sp>
      <p:sp>
        <p:nvSpPr>
          <p:cNvPr id="2" name="文本框 1">
            <a:extLst>
              <a:ext uri="{FF2B5EF4-FFF2-40B4-BE49-F238E27FC236}">
                <a16:creationId xmlns:a16="http://schemas.microsoft.com/office/drawing/2014/main" id="{CE9BCEA8-5E60-BE99-6FA7-836161BC2B1D}"/>
              </a:ext>
            </a:extLst>
          </p:cNvPr>
          <p:cNvSpPr txBox="1"/>
          <p:nvPr/>
        </p:nvSpPr>
        <p:spPr>
          <a:xfrm>
            <a:off x="102585" y="1350954"/>
            <a:ext cx="3988040" cy="345416"/>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Sony</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Group Corporation:</a:t>
            </a:r>
          </a:p>
        </p:txBody>
      </p:sp>
      <p:sp>
        <p:nvSpPr>
          <p:cNvPr id="7" name="文本框 6">
            <a:extLst>
              <a:ext uri="{FF2B5EF4-FFF2-40B4-BE49-F238E27FC236}">
                <a16:creationId xmlns:a16="http://schemas.microsoft.com/office/drawing/2014/main" id="{D6C623A8-5309-6687-6EBE-138AB637FA26}"/>
              </a:ext>
            </a:extLst>
          </p:cNvPr>
          <p:cNvSpPr txBox="1"/>
          <p:nvPr/>
        </p:nvSpPr>
        <p:spPr>
          <a:xfrm>
            <a:off x="795044" y="1634693"/>
            <a:ext cx="7709764" cy="553998"/>
          </a:xfrm>
          <a:prstGeom prst="rect">
            <a:avLst/>
          </a:prstGeom>
          <a:noFill/>
        </p:spPr>
        <p:txBody>
          <a:bodyPr wrap="square" rtlCol="0">
            <a:spAutoFit/>
          </a:bodyPr>
          <a:lstStyle/>
          <a:p>
            <a:r>
              <a:rPr kumimoji="1" lang="en-US" altLang="zh-CN" sz="1500" dirty="0"/>
              <a:t>Sony’s PlayStation platform </a:t>
            </a:r>
            <a:r>
              <a:rPr kumimoji="1" lang="en-US" altLang="zh-CN" sz="1500" dirty="0">
                <a:solidFill>
                  <a:schemeClr val="accent2"/>
                </a:solidFill>
              </a:rPr>
              <a:t>may confront exclusivity or timed-exclusivity risks </a:t>
            </a:r>
            <a:r>
              <a:rPr kumimoji="1" lang="en-US" altLang="zh-CN" sz="1500" dirty="0"/>
              <a:t>regarding popular game titles like Call of Duty, potentially undermining Sony’s user base and gaming ecosystem.</a:t>
            </a:r>
            <a:r>
              <a:rPr kumimoji="1" lang="zh-CN" altLang="zh-CN" sz="1500" dirty="0"/>
              <a:t> </a:t>
            </a:r>
            <a:endParaRPr kumimoji="1" lang="zh-CN" altLang="en-US" sz="1500" dirty="0"/>
          </a:p>
        </p:txBody>
      </p:sp>
      <p:sp>
        <p:nvSpPr>
          <p:cNvPr id="9" name="文本框 8">
            <a:extLst>
              <a:ext uri="{FF2B5EF4-FFF2-40B4-BE49-F238E27FC236}">
                <a16:creationId xmlns:a16="http://schemas.microsoft.com/office/drawing/2014/main" id="{6AFD4925-46C2-423C-96E3-71222D4CD20C}"/>
              </a:ext>
            </a:extLst>
          </p:cNvPr>
          <p:cNvSpPr txBox="1"/>
          <p:nvPr/>
        </p:nvSpPr>
        <p:spPr>
          <a:xfrm>
            <a:off x="795044" y="2145218"/>
            <a:ext cx="7039008" cy="553998"/>
          </a:xfrm>
          <a:prstGeom prst="rect">
            <a:avLst/>
          </a:prstGeom>
          <a:noFill/>
        </p:spPr>
        <p:txBody>
          <a:bodyPr wrap="square" rtlCol="0">
            <a:spAutoFit/>
          </a:bodyPr>
          <a:lstStyle/>
          <a:p>
            <a:r>
              <a:rPr kumimoji="1" lang="en-US" altLang="zh-CN" sz="1500" dirty="0"/>
              <a:t>Notably, Sony has emerged as </a:t>
            </a:r>
            <a:r>
              <a:rPr kumimoji="1" lang="en-US" altLang="zh-CN" sz="1500" dirty="0">
                <a:solidFill>
                  <a:schemeClr val="accent2"/>
                </a:solidFill>
              </a:rPr>
              <a:t>one of the primary opponents in Microsoft’s acquisition case</a:t>
            </a:r>
            <a:r>
              <a:rPr kumimoji="1" lang="en-US" altLang="zh-CN" sz="1500" dirty="0"/>
              <a:t> of Activision Blizzard. </a:t>
            </a:r>
            <a:endParaRPr kumimoji="1" lang="zh-CN" altLang="en-US" sz="1500" dirty="0"/>
          </a:p>
        </p:txBody>
      </p:sp>
      <p:sp>
        <p:nvSpPr>
          <p:cNvPr id="10" name="文本框 9">
            <a:extLst>
              <a:ext uri="{FF2B5EF4-FFF2-40B4-BE49-F238E27FC236}">
                <a16:creationId xmlns:a16="http://schemas.microsoft.com/office/drawing/2014/main" id="{7BFA97E8-E015-A2FA-CA86-5FDB7C8185C5}"/>
              </a:ext>
            </a:extLst>
          </p:cNvPr>
          <p:cNvSpPr txBox="1"/>
          <p:nvPr/>
        </p:nvSpPr>
        <p:spPr>
          <a:xfrm>
            <a:off x="790113" y="2635022"/>
            <a:ext cx="8353887" cy="323165"/>
          </a:xfrm>
          <a:prstGeom prst="rect">
            <a:avLst/>
          </a:prstGeom>
          <a:noFill/>
        </p:spPr>
        <p:txBody>
          <a:bodyPr wrap="square" rtlCol="0">
            <a:spAutoFit/>
          </a:bodyPr>
          <a:lstStyle/>
          <a:p>
            <a:r>
              <a:rPr kumimoji="1" lang="en-US" altLang="zh-CN" sz="1500" dirty="0">
                <a:latin typeface="Calibri" panose="020F0502020204030204" pitchFamily="34" charset="0"/>
                <a:cs typeface="Calibri" panose="020F0502020204030204" pitchFamily="34" charset="0"/>
              </a:rPr>
              <a:t>Thus, these compounded challenges could trigger a noticeable decline in Sony’s stock price.</a:t>
            </a:r>
            <a:endParaRPr kumimoji="1" lang="zh-CN" altLang="zh-CN" sz="15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233CE7A2-30EB-310C-EECB-0DA83C2A233D}"/>
              </a:ext>
            </a:extLst>
          </p:cNvPr>
          <p:cNvSpPr txBox="1"/>
          <p:nvPr/>
        </p:nvSpPr>
        <p:spPr>
          <a:xfrm>
            <a:off x="790113" y="3103960"/>
            <a:ext cx="7553912" cy="553998"/>
          </a:xfrm>
          <a:prstGeom prst="rect">
            <a:avLst/>
          </a:prstGeom>
          <a:noFill/>
        </p:spPr>
        <p:txBody>
          <a:bodyPr wrap="square" rtlCol="0">
            <a:spAutoFit/>
          </a:bodyPr>
          <a:lstStyle/>
          <a:p>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The significant </a:t>
            </a:r>
            <a:r>
              <a:rPr lang="en-US" altLang="zh-CN" sz="1500" kern="100" dirty="0">
                <a:solidFill>
                  <a:schemeClr val="accent2"/>
                </a:solidFill>
                <a:effectLst/>
                <a:latin typeface="Calibri" panose="020F0502020204030204" pitchFamily="34" charset="0"/>
                <a:ea typeface="DengXian" panose="02010600030101010101" pitchFamily="2" charset="-122"/>
                <a:cs typeface="Calibri" panose="020F0502020204030204" pitchFamily="34" charset="0"/>
              </a:rPr>
              <a:t>differences in user demographics and game genres </a:t>
            </a: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between Nintendo and Activision Blizzard resulted in that </a:t>
            </a:r>
            <a:r>
              <a:rPr lang="en-US" altLang="zh-CN" sz="1500" kern="100" dirty="0">
                <a:solidFill>
                  <a:schemeClr val="accent2"/>
                </a:solidFill>
                <a:effectLst/>
                <a:latin typeface="Calibri" panose="020F0502020204030204" pitchFamily="34" charset="0"/>
                <a:ea typeface="DengXian" panose="02010600030101010101" pitchFamily="2" charset="-122"/>
                <a:cs typeface="Calibri" panose="020F0502020204030204" pitchFamily="34" charset="0"/>
              </a:rPr>
              <a:t>this event is unlikely to affect its stock price substantially.</a:t>
            </a:r>
          </a:p>
        </p:txBody>
      </p:sp>
      <p:sp>
        <p:nvSpPr>
          <p:cNvPr id="13" name="文本框 12">
            <a:extLst>
              <a:ext uri="{FF2B5EF4-FFF2-40B4-BE49-F238E27FC236}">
                <a16:creationId xmlns:a16="http://schemas.microsoft.com/office/drawing/2014/main" id="{225B3F84-82FB-8AF7-9A7D-C01746A5AE37}"/>
              </a:ext>
            </a:extLst>
          </p:cNvPr>
          <p:cNvSpPr txBox="1"/>
          <p:nvPr/>
        </p:nvSpPr>
        <p:spPr>
          <a:xfrm>
            <a:off x="102585" y="2880622"/>
            <a:ext cx="3988040" cy="345416"/>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Nintendo</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Co., Ltd.:</a:t>
            </a:r>
          </a:p>
        </p:txBody>
      </p:sp>
      <p:pic>
        <p:nvPicPr>
          <p:cNvPr id="12" name="图片 11" descr="电脑主机&#10;&#10;AI 生成的内容可能不正确。">
            <a:extLst>
              <a:ext uri="{FF2B5EF4-FFF2-40B4-BE49-F238E27FC236}">
                <a16:creationId xmlns:a16="http://schemas.microsoft.com/office/drawing/2014/main" id="{B699F4F2-F2CE-21BE-48B5-5ED5D121C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572" y="701010"/>
            <a:ext cx="1926453" cy="995360"/>
          </a:xfrm>
          <a:prstGeom prst="rect">
            <a:avLst/>
          </a:prstGeom>
        </p:spPr>
      </p:pic>
      <p:pic>
        <p:nvPicPr>
          <p:cNvPr id="16" name="图片 15" descr="图表, 饼图&#10;&#10;AI 生成的内容可能不正确。">
            <a:extLst>
              <a:ext uri="{FF2B5EF4-FFF2-40B4-BE49-F238E27FC236}">
                <a16:creationId xmlns:a16="http://schemas.microsoft.com/office/drawing/2014/main" id="{E7EF506F-DAE9-9148-F9DA-027E55781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673" y="3573046"/>
            <a:ext cx="2160231" cy="1570454"/>
          </a:xfrm>
          <a:prstGeom prst="rect">
            <a:avLst/>
          </a:prstGeom>
        </p:spPr>
      </p:pic>
      <p:sp>
        <p:nvSpPr>
          <p:cNvPr id="17" name="文本框 16">
            <a:extLst>
              <a:ext uri="{FF2B5EF4-FFF2-40B4-BE49-F238E27FC236}">
                <a16:creationId xmlns:a16="http://schemas.microsoft.com/office/drawing/2014/main" id="{C5F9AB07-1016-79C7-87E5-1F2005CD3637}"/>
              </a:ext>
            </a:extLst>
          </p:cNvPr>
          <p:cNvSpPr txBox="1"/>
          <p:nvPr/>
        </p:nvSpPr>
        <p:spPr>
          <a:xfrm>
            <a:off x="3808029" y="4162752"/>
            <a:ext cx="569387" cy="276999"/>
          </a:xfrm>
          <a:prstGeom prst="rect">
            <a:avLst/>
          </a:prstGeom>
          <a:noFill/>
        </p:spPr>
        <p:txBody>
          <a:bodyPr wrap="none" rtlCol="0">
            <a:spAutoFit/>
          </a:bodyPr>
          <a:lstStyle/>
          <a:p>
            <a:r>
              <a:rPr kumimoji="1" lang="en-US" altLang="zh-CN" sz="1200" dirty="0">
                <a:solidFill>
                  <a:schemeClr val="bg1"/>
                </a:solidFill>
              </a:rPr>
              <a:t>46.3%</a:t>
            </a:r>
            <a:endParaRPr kumimoji="1" lang="zh-CN" altLang="en-US" sz="1200" dirty="0">
              <a:solidFill>
                <a:schemeClr val="bg1"/>
              </a:solidFill>
            </a:endParaRPr>
          </a:p>
        </p:txBody>
      </p:sp>
      <p:sp>
        <p:nvSpPr>
          <p:cNvPr id="19" name="文本框 18">
            <a:extLst>
              <a:ext uri="{FF2B5EF4-FFF2-40B4-BE49-F238E27FC236}">
                <a16:creationId xmlns:a16="http://schemas.microsoft.com/office/drawing/2014/main" id="{F524AF4A-D1ED-B26D-BB40-CCA968B563F5}"/>
              </a:ext>
            </a:extLst>
          </p:cNvPr>
          <p:cNvSpPr txBox="1"/>
          <p:nvPr/>
        </p:nvSpPr>
        <p:spPr>
          <a:xfrm>
            <a:off x="4447811" y="3972786"/>
            <a:ext cx="569387" cy="276999"/>
          </a:xfrm>
          <a:prstGeom prst="rect">
            <a:avLst/>
          </a:prstGeom>
          <a:noFill/>
        </p:spPr>
        <p:txBody>
          <a:bodyPr wrap="none" rtlCol="0">
            <a:spAutoFit/>
          </a:bodyPr>
          <a:lstStyle/>
          <a:p>
            <a:r>
              <a:rPr kumimoji="1" lang="en-US" altLang="zh-CN" sz="1200" dirty="0">
                <a:solidFill>
                  <a:schemeClr val="bg1"/>
                </a:solidFill>
              </a:rPr>
              <a:t>28.2%</a:t>
            </a:r>
            <a:endParaRPr kumimoji="1" lang="zh-CN" altLang="en-US" sz="1200" dirty="0">
              <a:solidFill>
                <a:schemeClr val="bg1"/>
              </a:solidFill>
            </a:endParaRPr>
          </a:p>
        </p:txBody>
      </p:sp>
      <p:sp>
        <p:nvSpPr>
          <p:cNvPr id="20" name="文本框 19">
            <a:extLst>
              <a:ext uri="{FF2B5EF4-FFF2-40B4-BE49-F238E27FC236}">
                <a16:creationId xmlns:a16="http://schemas.microsoft.com/office/drawing/2014/main" id="{1FCFB150-F66F-F491-CC7A-8C26A87B8D99}"/>
              </a:ext>
            </a:extLst>
          </p:cNvPr>
          <p:cNvSpPr txBox="1"/>
          <p:nvPr/>
        </p:nvSpPr>
        <p:spPr>
          <a:xfrm>
            <a:off x="4365232" y="4579624"/>
            <a:ext cx="569387" cy="276999"/>
          </a:xfrm>
          <a:prstGeom prst="rect">
            <a:avLst/>
          </a:prstGeom>
          <a:noFill/>
        </p:spPr>
        <p:txBody>
          <a:bodyPr wrap="none" rtlCol="0">
            <a:spAutoFit/>
          </a:bodyPr>
          <a:lstStyle/>
          <a:p>
            <a:r>
              <a:rPr kumimoji="1" lang="en-US" altLang="zh-CN" sz="1200" dirty="0">
                <a:solidFill>
                  <a:schemeClr val="bg1"/>
                </a:solidFill>
              </a:rPr>
              <a:t>25.5%</a:t>
            </a:r>
            <a:endParaRPr kumimoji="1" lang="zh-CN" altLang="en-US" sz="1200" dirty="0">
              <a:solidFill>
                <a:schemeClr val="bg1"/>
              </a:solidFill>
            </a:endParaRPr>
          </a:p>
        </p:txBody>
      </p:sp>
      <p:pic>
        <p:nvPicPr>
          <p:cNvPr id="26" name="图片 25" descr="图形用户界面, 应用程序&#10;&#10;AI 生成的内容可能不正确。">
            <a:extLst>
              <a:ext uri="{FF2B5EF4-FFF2-40B4-BE49-F238E27FC236}">
                <a16:creationId xmlns:a16="http://schemas.microsoft.com/office/drawing/2014/main" id="{EA06F594-D09C-71E2-E800-2B722B504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077" y="3695774"/>
            <a:ext cx="998089" cy="883850"/>
          </a:xfrm>
          <a:prstGeom prst="rect">
            <a:avLst/>
          </a:prstGeom>
        </p:spPr>
      </p:pic>
      <p:pic>
        <p:nvPicPr>
          <p:cNvPr id="28" name="图片 27" descr="图形用户界面, 应用程序&#10;&#10;AI 生成的内容可能不正确。">
            <a:extLst>
              <a:ext uri="{FF2B5EF4-FFF2-40B4-BE49-F238E27FC236}">
                <a16:creationId xmlns:a16="http://schemas.microsoft.com/office/drawing/2014/main" id="{C581F871-06BC-51AD-4125-3DF1BF43F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463" y="4214764"/>
            <a:ext cx="886183" cy="780287"/>
          </a:xfrm>
          <a:prstGeom prst="rect">
            <a:avLst/>
          </a:prstGeom>
        </p:spPr>
      </p:pic>
      <p:pic>
        <p:nvPicPr>
          <p:cNvPr id="30" name="图片 29" descr="文本&#10;&#10;AI 生成的内容可能不正确。">
            <a:extLst>
              <a:ext uri="{FF2B5EF4-FFF2-40B4-BE49-F238E27FC236}">
                <a16:creationId xmlns:a16="http://schemas.microsoft.com/office/drawing/2014/main" id="{35B30251-0E2E-9F06-F835-80DBF5F87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250" y="3990569"/>
            <a:ext cx="1161500" cy="1031238"/>
          </a:xfrm>
          <a:prstGeom prst="rect">
            <a:avLst/>
          </a:prstGeom>
        </p:spPr>
      </p:pic>
      <p:sp>
        <p:nvSpPr>
          <p:cNvPr id="31" name="文本框 30">
            <a:extLst>
              <a:ext uri="{FF2B5EF4-FFF2-40B4-BE49-F238E27FC236}">
                <a16:creationId xmlns:a16="http://schemas.microsoft.com/office/drawing/2014/main" id="{4C85B817-E85B-AF8B-8BF7-C8451A1A87CE}"/>
              </a:ext>
            </a:extLst>
          </p:cNvPr>
          <p:cNvSpPr txBox="1"/>
          <p:nvPr/>
        </p:nvSpPr>
        <p:spPr>
          <a:xfrm>
            <a:off x="266700" y="3685764"/>
            <a:ext cx="3255245" cy="276999"/>
          </a:xfrm>
          <a:prstGeom prst="rect">
            <a:avLst/>
          </a:prstGeom>
          <a:noFill/>
        </p:spPr>
        <p:txBody>
          <a:bodyPr wrap="square" rtlCol="0">
            <a:spAutoFit/>
          </a:bodyPr>
          <a:lstStyle/>
          <a:p>
            <a:r>
              <a:rPr kumimoji="1" lang="en-US" altLang="zh-CN" sz="1200" i="1" dirty="0">
                <a:latin typeface="Calibri" panose="020F0502020204030204" pitchFamily="34" charset="0"/>
                <a:cs typeface="Calibri" panose="020F0502020204030204" pitchFamily="34" charset="0"/>
              </a:rPr>
              <a:t>Global Console Gaming Market Company Share</a:t>
            </a:r>
            <a:endParaRPr kumimoji="1" lang="zh-CN" altLang="en-US" sz="12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348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F6862-8389-6BA4-B018-4D9A5D7948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FA3301-D7F9-A6DF-C4F9-1CE998600CA2}"/>
              </a:ext>
            </a:extLst>
          </p:cNvPr>
          <p:cNvSpPr>
            <a:spLocks noGrp="1"/>
          </p:cNvSpPr>
          <p:nvPr>
            <p:ph type="title"/>
          </p:nvPr>
        </p:nvSpPr>
        <p:spPr>
          <a:xfrm>
            <a:off x="266700" y="85306"/>
            <a:ext cx="8028608" cy="619534"/>
          </a:xfrm>
        </p:spPr>
        <p:txBody>
          <a:bodyPr anchor="ctr">
            <a:normAutofit/>
          </a:bodyPr>
          <a:lstStyle/>
          <a:p>
            <a:r>
              <a:rPr lang="en-US" altLang="zh-CN" dirty="0"/>
              <a:t>Part I – Analysis before the event</a:t>
            </a:r>
            <a:endParaRPr lang="en-US" dirty="0"/>
          </a:p>
        </p:txBody>
      </p:sp>
      <p:sp>
        <p:nvSpPr>
          <p:cNvPr id="8" name="Slide Number Placeholder 5">
            <a:extLst>
              <a:ext uri="{FF2B5EF4-FFF2-40B4-BE49-F238E27FC236}">
                <a16:creationId xmlns:a16="http://schemas.microsoft.com/office/drawing/2014/main" id="{EBB940A7-9584-F098-1D4F-5475B1BFEFE0}"/>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8</a:t>
            </a:fld>
            <a:endParaRPr lang="en-US" dirty="0"/>
          </a:p>
        </p:txBody>
      </p:sp>
      <p:sp>
        <p:nvSpPr>
          <p:cNvPr id="2" name="文本框 1">
            <a:extLst>
              <a:ext uri="{FF2B5EF4-FFF2-40B4-BE49-F238E27FC236}">
                <a16:creationId xmlns:a16="http://schemas.microsoft.com/office/drawing/2014/main" id="{8F75AFA4-AE6E-2E9E-E80D-FBFB3631E95F}"/>
              </a:ext>
            </a:extLst>
          </p:cNvPr>
          <p:cNvSpPr txBox="1"/>
          <p:nvPr/>
        </p:nvSpPr>
        <p:spPr>
          <a:xfrm>
            <a:off x="102584" y="1295956"/>
            <a:ext cx="8028608" cy="1095300"/>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After this acquisition,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industry valuations </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for high-value IPs and large gaming companies may rise accordingly, potentially leading to accelerated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industry consolidation</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Therefore, some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game publishers and developers (such as EA, Take-Two, Konami, etc.) could experience moderate increases in their stock prices due to these market dynamics.</a:t>
            </a:r>
          </a:p>
        </p:txBody>
      </p:sp>
      <p:sp>
        <p:nvSpPr>
          <p:cNvPr id="13" name="文本框 12">
            <a:extLst>
              <a:ext uri="{FF2B5EF4-FFF2-40B4-BE49-F238E27FC236}">
                <a16:creationId xmlns:a16="http://schemas.microsoft.com/office/drawing/2014/main" id="{A9A8E28A-D2D6-DB06-EB1F-497074DC0C41}"/>
              </a:ext>
            </a:extLst>
          </p:cNvPr>
          <p:cNvSpPr txBox="1"/>
          <p:nvPr/>
        </p:nvSpPr>
        <p:spPr>
          <a:xfrm>
            <a:off x="102584" y="2379181"/>
            <a:ext cx="8028608" cy="587469"/>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Besides, the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firms collaborating with Activision Blizzard</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in the gaming, entertainment, media, and technology industries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may also experience mild stock price increases.</a:t>
            </a:r>
          </a:p>
        </p:txBody>
      </p:sp>
      <p:sp>
        <p:nvSpPr>
          <p:cNvPr id="17" name="文本框 16">
            <a:extLst>
              <a:ext uri="{FF2B5EF4-FFF2-40B4-BE49-F238E27FC236}">
                <a16:creationId xmlns:a16="http://schemas.microsoft.com/office/drawing/2014/main" id="{0C7BADE6-4B5D-81DF-2806-4CA7CBE23AC8}"/>
              </a:ext>
            </a:extLst>
          </p:cNvPr>
          <p:cNvSpPr txBox="1"/>
          <p:nvPr/>
        </p:nvSpPr>
        <p:spPr>
          <a:xfrm>
            <a:off x="3564989" y="4307019"/>
            <a:ext cx="569387" cy="276999"/>
          </a:xfrm>
          <a:prstGeom prst="rect">
            <a:avLst/>
          </a:prstGeom>
          <a:noFill/>
        </p:spPr>
        <p:txBody>
          <a:bodyPr wrap="none" rtlCol="0">
            <a:spAutoFit/>
          </a:bodyPr>
          <a:lstStyle/>
          <a:p>
            <a:r>
              <a:rPr kumimoji="1" lang="en-US" altLang="zh-CN" sz="1200" dirty="0">
                <a:solidFill>
                  <a:schemeClr val="bg1"/>
                </a:solidFill>
              </a:rPr>
              <a:t>45.0%</a:t>
            </a:r>
            <a:endParaRPr kumimoji="1" lang="zh-CN" altLang="en-US" sz="1200" dirty="0">
              <a:solidFill>
                <a:schemeClr val="bg1"/>
              </a:solidFill>
            </a:endParaRPr>
          </a:p>
        </p:txBody>
      </p:sp>
      <p:sp>
        <p:nvSpPr>
          <p:cNvPr id="19" name="文本框 18">
            <a:extLst>
              <a:ext uri="{FF2B5EF4-FFF2-40B4-BE49-F238E27FC236}">
                <a16:creationId xmlns:a16="http://schemas.microsoft.com/office/drawing/2014/main" id="{83E6B04B-C1E3-BF78-BCCC-343B11D9C7D9}"/>
              </a:ext>
            </a:extLst>
          </p:cNvPr>
          <p:cNvSpPr txBox="1"/>
          <p:nvPr/>
        </p:nvSpPr>
        <p:spPr>
          <a:xfrm>
            <a:off x="4146984" y="4098151"/>
            <a:ext cx="569387" cy="276999"/>
          </a:xfrm>
          <a:prstGeom prst="rect">
            <a:avLst/>
          </a:prstGeom>
          <a:noFill/>
        </p:spPr>
        <p:txBody>
          <a:bodyPr wrap="none" rtlCol="0">
            <a:spAutoFit/>
          </a:bodyPr>
          <a:lstStyle/>
          <a:p>
            <a:r>
              <a:rPr kumimoji="1" lang="en-US" altLang="zh-CN" sz="1200" dirty="0">
                <a:solidFill>
                  <a:schemeClr val="bg1"/>
                </a:solidFill>
              </a:rPr>
              <a:t>27.7%</a:t>
            </a:r>
            <a:endParaRPr kumimoji="1" lang="zh-CN" altLang="en-US" sz="1200" dirty="0">
              <a:solidFill>
                <a:schemeClr val="bg1"/>
              </a:solidFill>
            </a:endParaRPr>
          </a:p>
        </p:txBody>
      </p:sp>
      <p:sp>
        <p:nvSpPr>
          <p:cNvPr id="20" name="文本框 19">
            <a:extLst>
              <a:ext uri="{FF2B5EF4-FFF2-40B4-BE49-F238E27FC236}">
                <a16:creationId xmlns:a16="http://schemas.microsoft.com/office/drawing/2014/main" id="{197E34E2-00C3-4458-569B-97676177C728}"/>
              </a:ext>
            </a:extLst>
          </p:cNvPr>
          <p:cNvSpPr txBox="1"/>
          <p:nvPr/>
        </p:nvSpPr>
        <p:spPr>
          <a:xfrm>
            <a:off x="4050809" y="4636881"/>
            <a:ext cx="569387" cy="276999"/>
          </a:xfrm>
          <a:prstGeom prst="rect">
            <a:avLst/>
          </a:prstGeom>
          <a:noFill/>
        </p:spPr>
        <p:txBody>
          <a:bodyPr wrap="none" rtlCol="0">
            <a:spAutoFit/>
          </a:bodyPr>
          <a:lstStyle/>
          <a:p>
            <a:r>
              <a:rPr kumimoji="1" lang="en-US" altLang="zh-CN" sz="1200" dirty="0">
                <a:solidFill>
                  <a:schemeClr val="bg1"/>
                </a:solidFill>
              </a:rPr>
              <a:t>27.3%</a:t>
            </a:r>
            <a:endParaRPr kumimoji="1" lang="zh-CN" altLang="en-US" sz="1200" dirty="0">
              <a:solidFill>
                <a:schemeClr val="bg1"/>
              </a:solidFill>
            </a:endParaRPr>
          </a:p>
        </p:txBody>
      </p:sp>
      <p:sp>
        <p:nvSpPr>
          <p:cNvPr id="5" name="文本框 4">
            <a:extLst>
              <a:ext uri="{FF2B5EF4-FFF2-40B4-BE49-F238E27FC236}">
                <a16:creationId xmlns:a16="http://schemas.microsoft.com/office/drawing/2014/main" id="{1EEC17F9-2D2B-E407-5D1D-45586CB1B496}"/>
              </a:ext>
            </a:extLst>
          </p:cNvPr>
          <p:cNvSpPr txBox="1"/>
          <p:nvPr/>
        </p:nvSpPr>
        <p:spPr>
          <a:xfrm>
            <a:off x="-115115" y="914185"/>
            <a:ext cx="5953200" cy="381771"/>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Broader Impact on the Gaming Industry and Partners:</a:t>
            </a:r>
          </a:p>
        </p:txBody>
      </p:sp>
      <p:sp>
        <p:nvSpPr>
          <p:cNvPr id="14" name="文本框 13">
            <a:extLst>
              <a:ext uri="{FF2B5EF4-FFF2-40B4-BE49-F238E27FC236}">
                <a16:creationId xmlns:a16="http://schemas.microsoft.com/office/drawing/2014/main" id="{5C7BD771-7E01-0ED0-3C37-3C9A8189E010}"/>
              </a:ext>
            </a:extLst>
          </p:cNvPr>
          <p:cNvSpPr txBox="1"/>
          <p:nvPr/>
        </p:nvSpPr>
        <p:spPr>
          <a:xfrm>
            <a:off x="-115115" y="2966187"/>
            <a:ext cx="5953200" cy="381771"/>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Impacts on Future M&amp;A Deals:</a:t>
            </a:r>
          </a:p>
        </p:txBody>
      </p:sp>
      <p:sp>
        <p:nvSpPr>
          <p:cNvPr id="18" name="文本框 17">
            <a:extLst>
              <a:ext uri="{FF2B5EF4-FFF2-40B4-BE49-F238E27FC236}">
                <a16:creationId xmlns:a16="http://schemas.microsoft.com/office/drawing/2014/main" id="{0E2B04C6-E3F4-64FA-FBA5-DDFF21CDDB78}"/>
              </a:ext>
            </a:extLst>
          </p:cNvPr>
          <p:cNvSpPr txBox="1"/>
          <p:nvPr/>
        </p:nvSpPr>
        <p:spPr>
          <a:xfrm>
            <a:off x="132680" y="3347958"/>
            <a:ext cx="8523048" cy="1095300"/>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FTC’s defeat in this case may diminish its credibility. Other major corporations undergoing antitrust scrutiny at the time (such as Meta, Google, and Amazon) could potentially benefit from this outcome. While this constitutes an intriguing topic for discussion, we will concentrate the analysis on companies that experienced more direct and immediate impacts.</a:t>
            </a:r>
          </a:p>
        </p:txBody>
      </p:sp>
    </p:spTree>
    <p:extLst>
      <p:ext uri="{BB962C8B-B14F-4D97-AF65-F5344CB8AC3E}">
        <p14:creationId xmlns:p14="http://schemas.microsoft.com/office/powerpoint/2010/main" val="124726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CB1B-74B9-EECF-5548-24FA774678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AC0AA8-0484-4848-E586-6ACDC19E213E}"/>
              </a:ext>
            </a:extLst>
          </p:cNvPr>
          <p:cNvSpPr>
            <a:spLocks noGrp="1"/>
          </p:cNvSpPr>
          <p:nvPr>
            <p:ph type="title"/>
          </p:nvPr>
        </p:nvSpPr>
        <p:spPr>
          <a:xfrm>
            <a:off x="266700" y="85306"/>
            <a:ext cx="8028608" cy="619534"/>
          </a:xfrm>
        </p:spPr>
        <p:txBody>
          <a:bodyPr anchor="ctr">
            <a:normAutofit/>
          </a:bodyPr>
          <a:lstStyle/>
          <a:p>
            <a:r>
              <a:rPr lang="en-US" altLang="zh-CN" dirty="0"/>
              <a:t>Part I – Methods</a:t>
            </a:r>
            <a:endParaRPr lang="en-US" dirty="0"/>
          </a:p>
        </p:txBody>
      </p:sp>
      <p:sp>
        <p:nvSpPr>
          <p:cNvPr id="8" name="Slide Number Placeholder 5">
            <a:extLst>
              <a:ext uri="{FF2B5EF4-FFF2-40B4-BE49-F238E27FC236}">
                <a16:creationId xmlns:a16="http://schemas.microsoft.com/office/drawing/2014/main" id="{933C968F-2319-D653-786A-C74ED1BC3FC9}"/>
              </a:ext>
            </a:extLst>
          </p:cNvPr>
          <p:cNvSpPr txBox="1">
            <a:spLocks/>
          </p:cNvSpPr>
          <p:nvPr/>
        </p:nvSpPr>
        <p:spPr>
          <a:xfrm>
            <a:off x="6671014" y="4834969"/>
            <a:ext cx="2057400" cy="2232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7B873C-A46E-4878-A014-BF36A57BE664}" type="slidenum">
              <a:rPr lang="en-US" smtClean="0"/>
              <a:pPr/>
              <a:t>9</a:t>
            </a:fld>
            <a:endParaRPr 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B4E5D79-1974-1F78-6AF4-B786856CD604}"/>
                  </a:ext>
                </a:extLst>
              </p:cNvPr>
              <p:cNvSpPr txBox="1"/>
              <p:nvPr/>
            </p:nvSpPr>
            <p:spPr>
              <a:xfrm>
                <a:off x="321197" y="2896061"/>
                <a:ext cx="8028608" cy="863570"/>
              </a:xfrm>
              <a:prstGeom prst="rect">
                <a:avLst/>
              </a:prstGeom>
              <a:noFill/>
            </p:spPr>
            <p:txBody>
              <a:bodyPr wrap="square">
                <a:spAutoFit/>
              </a:bodyPr>
              <a:lstStyle/>
              <a:p>
                <a:pPr lvl="1">
                  <a:lnSpc>
                    <a:spcPct val="110000"/>
                  </a:lnSpc>
                  <a:buClr>
                    <a:srgbClr val="A52337"/>
                  </a:buClr>
                  <a:defRPr/>
                </a:pP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Here,</a:t>
                </a:r>
                <a:r>
                  <a:rPr lang="en-US" altLang="zh-CN" sz="1500" i="1" kern="100" dirty="0">
                    <a:effectLst/>
                    <a:latin typeface="Calibri" panose="020F0502020204030204" pitchFamily="34" charset="0"/>
                    <a:ea typeface="DengXian" panose="02010600030101010101" pitchFamily="2" charset="-122"/>
                    <a:cs typeface="Calibri" panose="020F0502020204030204" pitchFamily="34" charset="0"/>
                  </a:rPr>
                  <a:t> </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Calibri" panose="020F0502020204030204" pitchFamily="34" charset="0"/>
                          </a:rPr>
                        </m:ctrlPr>
                      </m:sSubPr>
                      <m:e>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𝐴𝑅</m:t>
                        </m:r>
                      </m:e>
                      <m:sub>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𝑖</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𝑡</m:t>
                        </m:r>
                      </m:sub>
                    </m:sSub>
                  </m:oMath>
                </a14:m>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 is the abnormal return of stock i at time t,</a:t>
                </a:r>
                <a:r>
                  <a:rPr lang="en-US" altLang="zh-CN" sz="1500" i="1" kern="100" dirty="0">
                    <a:effectLst/>
                    <a:latin typeface="Calibri" panose="020F0502020204030204" pitchFamily="34" charset="0"/>
                    <a:ea typeface="DengXian" panose="02010600030101010101" pitchFamily="2" charset="-122"/>
                    <a:cs typeface="Calibri" panose="020F0502020204030204" pitchFamily="34" charset="0"/>
                  </a:rPr>
                  <a:t> </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Calibri" panose="020F0502020204030204" pitchFamily="34" charset="0"/>
                          </a:rPr>
                        </m:ctrlPr>
                      </m:sSubPr>
                      <m:e>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𝑅</m:t>
                        </m:r>
                      </m:e>
                      <m:sub>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𝑖</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𝑡</m:t>
                        </m:r>
                      </m:sub>
                    </m:sSub>
                  </m:oMath>
                </a14:m>
                <a:r>
                  <a:rPr lang="en-US" altLang="zh-CN" sz="1500" i="1" kern="100" dirty="0">
                    <a:effectLst/>
                    <a:latin typeface="Calibri" panose="020F0502020204030204" pitchFamily="34" charset="0"/>
                    <a:ea typeface="DengXian" panose="02010600030101010101" pitchFamily="2" charset="-122"/>
                    <a:cs typeface="Calibri" panose="020F0502020204030204" pitchFamily="34" charset="0"/>
                  </a:rPr>
                  <a:t> </a:t>
                </a:r>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is the actual return of stock i at time t, </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Calibri" panose="020F0502020204030204" pitchFamily="34" charset="0"/>
                          </a:rPr>
                        </m:ctrlPr>
                      </m:sSubPr>
                      <m:e>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𝑅</m:t>
                        </m:r>
                      </m:e>
                      <m:sub>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𝑚</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m:t>
                        </m:r>
                        <m:r>
                          <a:rPr lang="en-US" altLang="zh-CN" sz="1500" i="1" kern="100">
                            <a:effectLst/>
                            <a:latin typeface="Cambria Math" panose="02040503050406030204" pitchFamily="18" charset="0"/>
                            <a:ea typeface="DengXian" panose="02010600030101010101" pitchFamily="2" charset="-122"/>
                            <a:cs typeface="Calibri" panose="020F0502020204030204" pitchFamily="34" charset="0"/>
                          </a:rPr>
                          <m:t>𝑡</m:t>
                        </m:r>
                      </m:sub>
                    </m:sSub>
                  </m:oMath>
                </a14:m>
                <a:r>
                  <a:rPr lang="en-US" altLang="zh-CN" sz="1500" kern="100" dirty="0">
                    <a:effectLst/>
                    <a:latin typeface="Calibri" panose="020F0502020204030204" pitchFamily="34" charset="0"/>
                    <a:ea typeface="DengXian" panose="02010600030101010101" pitchFamily="2" charset="-122"/>
                    <a:cs typeface="Calibri" panose="020F0502020204030204" pitchFamily="34" charset="0"/>
                  </a:rPr>
                  <a:t> is the S&amp;P 500 index in the US at time t. All stock data used in this report are sourced from finance.yahoo.com.</a:t>
                </a:r>
                <a:endParaRPr lang="zh-CN" altLang="zh-CN" sz="1500" kern="100" dirty="0">
                  <a:effectLst/>
                  <a:latin typeface="Calibri" panose="020F0502020204030204" pitchFamily="34" charset="0"/>
                  <a:ea typeface="DengXian" panose="02010600030101010101" pitchFamily="2" charset="-122"/>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AB4E5D79-1974-1F78-6AF4-B786856CD604}"/>
                  </a:ext>
                </a:extLst>
              </p:cNvPr>
              <p:cNvSpPr txBox="1">
                <a:spLocks noRot="1" noChangeAspect="1" noMove="1" noResize="1" noEditPoints="1" noAdjustHandles="1" noChangeArrowheads="1" noChangeShapeType="1" noTextEdit="1"/>
              </p:cNvSpPr>
              <p:nvPr/>
            </p:nvSpPr>
            <p:spPr>
              <a:xfrm>
                <a:off x="321197" y="2896061"/>
                <a:ext cx="8028608" cy="863570"/>
              </a:xfrm>
              <a:prstGeom prst="rect">
                <a:avLst/>
              </a:prstGeom>
              <a:blipFill>
                <a:blip r:embed="rId2"/>
                <a:stretch>
                  <a:fillRect r="-1422" b="-579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0186310-0FC2-0C6D-1B96-39D7F13C5EDE}"/>
              </a:ext>
            </a:extLst>
          </p:cNvPr>
          <p:cNvSpPr txBox="1"/>
          <p:nvPr/>
        </p:nvSpPr>
        <p:spPr>
          <a:xfrm>
            <a:off x="73978" y="1248276"/>
            <a:ext cx="8523047" cy="841384"/>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market reaction to the acquisition is measured by the Abnormal Returns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ARs</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Average Abnormal Returns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AARs</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and Average Cumulative Abnormal Returns (</a:t>
            </a: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ACARs</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 which a market-adjusted model computes. </a:t>
            </a:r>
          </a:p>
        </p:txBody>
      </p:sp>
      <p:sp>
        <p:nvSpPr>
          <p:cNvPr id="3" name="文本框 2">
            <a:extLst>
              <a:ext uri="{FF2B5EF4-FFF2-40B4-BE49-F238E27FC236}">
                <a16:creationId xmlns:a16="http://schemas.microsoft.com/office/drawing/2014/main" id="{862C20F0-5BDB-A48C-717B-E5BFDC158922}"/>
              </a:ext>
            </a:extLst>
          </p:cNvPr>
          <p:cNvSpPr txBox="1"/>
          <p:nvPr/>
        </p:nvSpPr>
        <p:spPr>
          <a:xfrm>
            <a:off x="73978" y="4164120"/>
            <a:ext cx="8523047" cy="333553"/>
          </a:xfrm>
          <a:prstGeom prst="rect">
            <a:avLst/>
          </a:prstGeom>
          <a:noFill/>
        </p:spPr>
        <p:txBody>
          <a:bodyPr wrap="square">
            <a:spAutoFit/>
          </a:bodyPr>
          <a:lstStyle/>
          <a:p>
            <a:pPr marL="685800" lvl="1" indent="-228600">
              <a:lnSpc>
                <a:spcPct val="110000"/>
              </a:lnSpc>
              <a:buClr>
                <a:srgbClr val="A52337"/>
              </a:buClr>
              <a:buFont typeface="Arial" panose="020B0604020202020204" pitchFamily="34" charset="0"/>
              <a:buChar char="•"/>
              <a:defRPr/>
            </a:pPr>
            <a:r>
              <a:rPr kumimoji="0" lang="en-US" altLang="zh-CN" sz="1500" b="0" i="0" u="none" strike="noStrike" kern="1200" cap="none" spc="0" normalizeH="0" baseline="0" noProof="0" dirty="0">
                <a:ln>
                  <a:noFill/>
                </a:ln>
                <a:solidFill>
                  <a:schemeClr val="accent2"/>
                </a:solidFill>
                <a:effectLst/>
                <a:uLnTx/>
                <a:uFillTx/>
                <a:latin typeface="Calibri" panose="020F0502020204030204" pitchFamily="34" charset="0"/>
                <a:ea typeface="宋体" panose="02010600030101010101" pitchFamily="2" charset="-122"/>
                <a:cs typeface="Calibri" panose="020F0502020204030204" pitchFamily="34" charset="0"/>
              </a:rPr>
              <a:t>Correlation analysis </a:t>
            </a:r>
            <a:r>
              <a:rPr kumimoji="0" lang="en-US" altLang="zh-CN" sz="15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is adopted for further investigation in sensitivity.</a:t>
            </a:r>
          </a:p>
        </p:txBody>
      </p:sp>
      <p:pic>
        <p:nvPicPr>
          <p:cNvPr id="10" name="图片 9">
            <a:extLst>
              <a:ext uri="{FF2B5EF4-FFF2-40B4-BE49-F238E27FC236}">
                <a16:creationId xmlns:a16="http://schemas.microsoft.com/office/drawing/2014/main" id="{69958794-5C92-8F5F-4B29-28DED36D7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085" y="2297850"/>
            <a:ext cx="4555984" cy="260915"/>
          </a:xfrm>
          <a:prstGeom prst="rect">
            <a:avLst/>
          </a:prstGeom>
        </p:spPr>
      </p:pic>
    </p:spTree>
    <p:extLst>
      <p:ext uri="{BB962C8B-B14F-4D97-AF65-F5344CB8AC3E}">
        <p14:creationId xmlns:p14="http://schemas.microsoft.com/office/powerpoint/2010/main" val="1092698988"/>
      </p:ext>
    </p:extLst>
  </p:cSld>
  <p:clrMapOvr>
    <a:masterClrMapping/>
  </p:clrMapOvr>
</p:sld>
</file>

<file path=ppt/theme/theme1.xml><?xml version="1.0" encoding="utf-8"?>
<a:theme xmlns:a="http://schemas.openxmlformats.org/drawingml/2006/main" name="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PolyU PowerPoint Template.potx</Template>
  <TotalTime>12412</TotalTime>
  <Words>1945</Words>
  <Application>Microsoft Macintosh PowerPoint</Application>
  <PresentationFormat>全屏显示(16:9)</PresentationFormat>
  <Paragraphs>142</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DengXian</vt:lpstr>
      <vt:lpstr>宋体</vt:lpstr>
      <vt:lpstr>Arial</vt:lpstr>
      <vt:lpstr>Calibri</vt:lpstr>
      <vt:lpstr>Cambria Math</vt:lpstr>
      <vt:lpstr>Times New Roman</vt:lpstr>
      <vt:lpstr>PolyU PowerPoint Template</vt:lpstr>
      <vt:lpstr>PowerPoint 演示文稿</vt:lpstr>
      <vt:lpstr>Outline</vt:lpstr>
      <vt:lpstr>Part I - Background</vt:lpstr>
      <vt:lpstr>Part I - Background</vt:lpstr>
      <vt:lpstr>Part I - Background</vt:lpstr>
      <vt:lpstr>Part I – Analysis before the event</vt:lpstr>
      <vt:lpstr>Part I – Analysis before the event</vt:lpstr>
      <vt:lpstr>Part I – Analysis before the event</vt:lpstr>
      <vt:lpstr>Part I – Methods</vt:lpstr>
      <vt:lpstr>Part I – Methods</vt:lpstr>
      <vt:lpstr>Part I – Results</vt:lpstr>
      <vt:lpstr>Part I – Results</vt:lpstr>
      <vt:lpstr>Part I – Results</vt:lpstr>
      <vt:lpstr>Part I – Results</vt:lpstr>
      <vt:lpstr>Part I – Discussion</vt:lpstr>
      <vt:lpstr>Part II – Market beta analysis</vt:lpstr>
      <vt:lpstr>Part II – Market beta analysis for 30 stocks</vt:lpstr>
      <vt:lpstr>Part II – Market beta analysis for 2 groups</vt:lpstr>
      <vt:lpstr>Part II – Market beta analysis for 2 groups</vt:lpstr>
      <vt:lpstr>Part II – Market beta analysis for 4 groups</vt:lpstr>
      <vt:lpstr>Part II – Market beta analysis for 4 groups</vt:lpstr>
      <vt:lpstr>Part II – Market beta analysis for 4 groups</vt:lpstr>
      <vt:lpstr>Part II – Market beta analysis and small firm effect</vt:lpstr>
      <vt:lpstr>Part II – Investment strategy recommendation</vt:lpstr>
      <vt:lpstr>Part II – Investment strategy recommendation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Lee</dc:creator>
  <cp:lastModifiedBy>XI, Lexuan [Student]</cp:lastModifiedBy>
  <cp:revision>2420</cp:revision>
  <cp:lastPrinted>2019-08-22T03:59:52Z</cp:lastPrinted>
  <dcterms:created xsi:type="dcterms:W3CDTF">2015-04-02T03:17:25Z</dcterms:created>
  <dcterms:modified xsi:type="dcterms:W3CDTF">2025-04-10T12:40:55Z</dcterms:modified>
</cp:coreProperties>
</file>